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300"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hTpTSBsoimAxyy1GF781FEeWpp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42" y="5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5671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0" name="Google Shape;270;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2" name="Google Shape;282;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2" name="Google Shape;322;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1" name="Google Shape;331;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2" name="Google Shape;352;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3" name="Google Shape;373;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2" name="Google Shape;392;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7" name="Google Shape;39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9" name="Google Shape;40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5" name="Google Shape;41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1" name="Google Shape;42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7" name="Google Shape;42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3" name="Google Shape;43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9" name="Google Shape;43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5" name="Google Shape;445;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7" name="Google Shape;45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3" name="Google Shape;533;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8" name="Google Shape;538;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 name="Google Shape;14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46"/>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6"/>
          <p:cNvSpPr/>
          <p:nvPr/>
        </p:nvSpPr>
        <p:spPr>
          <a:xfrm>
            <a:off x="1" y="6334316"/>
            <a:ext cx="12192000"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6"/>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6"/>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19" name="Google Shape;19;p4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2" name="Google Shape;22;p46"/>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55"/>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5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5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5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6"/>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56"/>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4" name="Google Shape;94;p5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5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5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6" name="Google Shape;26;p4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29"/>
        <p:cNvGrpSpPr/>
        <p:nvPr/>
      </p:nvGrpSpPr>
      <p:grpSpPr>
        <a:xfrm>
          <a:off x="0" y="0"/>
          <a:ext cx="0" cy="0"/>
          <a:chOff x="0" y="0"/>
          <a:chExt cx="0" cy="0"/>
        </a:xfrm>
      </p:grpSpPr>
      <p:sp>
        <p:nvSpPr>
          <p:cNvPr id="30" name="Google Shape;30;p4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8"/>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8"/>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4" name="Google Shape;34;p4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37" name="Google Shape;37;p48"/>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4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9"/>
          <p:cNvSpPr txBox="1">
            <a:spLocks noGrp="1"/>
          </p:cNvSpPr>
          <p:nvPr>
            <p:ph type="body" idx="1"/>
          </p:nvPr>
        </p:nvSpPr>
        <p:spPr>
          <a:xfrm>
            <a:off x="1097280" y="1845734"/>
            <a:ext cx="4937760" cy="402335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1" name="Google Shape;41;p49"/>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2" name="Google Shape;42;p4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5"/>
        <p:cNvGrpSpPr/>
        <p:nvPr/>
      </p:nvGrpSpPr>
      <p:grpSpPr>
        <a:xfrm>
          <a:off x="0" y="0"/>
          <a:ext cx="0" cy="0"/>
          <a:chOff x="0" y="0"/>
          <a:chExt cx="0" cy="0"/>
        </a:xfrm>
      </p:grpSpPr>
      <p:sp>
        <p:nvSpPr>
          <p:cNvPr id="46" name="Google Shape;46;p5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5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5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5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5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5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2"/>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9" name="Google Shape;59;p52"/>
          <p:cNvSpPr txBox="1">
            <a:spLocks noGrp="1"/>
          </p:cNvSpPr>
          <p:nvPr>
            <p:ph type="body" idx="2"/>
          </p:nvPr>
        </p:nvSpPr>
        <p:spPr>
          <a:xfrm>
            <a:off x="1097280" y="2582335"/>
            <a:ext cx="493776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0" name="Google Shape;60;p52"/>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1" name="Google Shape;61;p52"/>
          <p:cNvSpPr txBox="1">
            <a:spLocks noGrp="1"/>
          </p:cNvSpPr>
          <p:nvPr>
            <p:ph type="body" idx="4"/>
          </p:nvPr>
        </p:nvSpPr>
        <p:spPr>
          <a:xfrm>
            <a:off x="6217920" y="2582334"/>
            <a:ext cx="493776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2" name="Google Shape;62;p5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5"/>
        <p:cNvGrpSpPr/>
        <p:nvPr/>
      </p:nvGrpSpPr>
      <p:grpSpPr>
        <a:xfrm>
          <a:off x="0" y="0"/>
          <a:ext cx="0" cy="0"/>
          <a:chOff x="0" y="0"/>
          <a:chExt cx="0" cy="0"/>
        </a:xfrm>
      </p:grpSpPr>
      <p:sp>
        <p:nvSpPr>
          <p:cNvPr id="66" name="Google Shape;66;p53"/>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3"/>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3"/>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53"/>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53"/>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1" name="Google Shape;71;p53"/>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3"/>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4"/>
        <p:cNvGrpSpPr/>
        <p:nvPr/>
      </p:nvGrpSpPr>
      <p:grpSpPr>
        <a:xfrm>
          <a:off x="0" y="0"/>
          <a:ext cx="0" cy="0"/>
          <a:chOff x="0" y="0"/>
          <a:chExt cx="0" cy="0"/>
        </a:xfrm>
      </p:grpSpPr>
      <p:sp>
        <p:nvSpPr>
          <p:cNvPr id="75" name="Google Shape;75;p54"/>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54"/>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54"/>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4"/>
          <p:cNvSpPr>
            <a:spLocks noGrp="1"/>
          </p:cNvSpPr>
          <p:nvPr>
            <p:ph type="pic" idx="2"/>
          </p:nvPr>
        </p:nvSpPr>
        <p:spPr>
          <a:xfrm>
            <a:off x="15" y="0"/>
            <a:ext cx="12191985" cy="4915076"/>
          </a:xfrm>
          <a:prstGeom prst="rect">
            <a:avLst/>
          </a:prstGeom>
          <a:solidFill>
            <a:srgbClr val="BECAD4"/>
          </a:solidFill>
          <a:ln>
            <a:noFill/>
          </a:ln>
        </p:spPr>
      </p:sp>
      <p:sp>
        <p:nvSpPr>
          <p:cNvPr id="79" name="Google Shape;79;p54"/>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0" name="Google Shape;80;p5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5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5"/>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45"/>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4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4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4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4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4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45"/>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jp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17.gif"/><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a:t>Theory and Practice of Agent-Based Modeling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80" name="Google Shape;180;p9"/>
          <p:cNvSpPr txBox="1"/>
          <p:nvPr/>
        </p:nvSpPr>
        <p:spPr>
          <a:xfrm>
            <a:off x="7224565" y="5394452"/>
            <a:ext cx="3007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Calibri"/>
                <a:ea typeface="Calibri"/>
                <a:cs typeface="Calibri"/>
                <a:sym typeface="Calibri"/>
              </a:rPr>
              <a:t>Emergence of norms</a:t>
            </a:r>
            <a:endParaRPr sz="1400" b="0" i="0" u="none" strike="noStrike" cap="none" dirty="0">
              <a:solidFill>
                <a:srgbClr val="000000"/>
              </a:solidFill>
              <a:latin typeface="Arial"/>
              <a:ea typeface="Arial"/>
              <a:cs typeface="Arial"/>
              <a:sym typeface="Arial"/>
            </a:endParaRPr>
          </a:p>
        </p:txBody>
      </p:sp>
      <p:sp>
        <p:nvSpPr>
          <p:cNvPr id="179" name="Google Shape;179;p9"/>
          <p:cNvSpPr txBox="1"/>
          <p:nvPr/>
        </p:nvSpPr>
        <p:spPr>
          <a:xfrm>
            <a:off x="2099229" y="5412128"/>
            <a:ext cx="2262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Calibri"/>
                <a:ea typeface="Calibri"/>
                <a:cs typeface="Calibri"/>
                <a:sym typeface="Calibri"/>
              </a:rPr>
              <a:t>Conformity</a:t>
            </a:r>
            <a:endParaRPr sz="1400" b="0" i="0" u="none" strike="noStrike" cap="none" dirty="0">
              <a:solidFill>
                <a:srgbClr val="000000"/>
              </a:solidFill>
              <a:latin typeface="Arial"/>
              <a:ea typeface="Arial"/>
              <a:cs typeface="Arial"/>
              <a:sym typeface="Arial"/>
            </a:endParaRPr>
          </a:p>
        </p:txBody>
      </p:sp>
      <p:sp>
        <p:nvSpPr>
          <p:cNvPr id="166" name="Google Shape;166;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Integrative questions</a:t>
            </a:r>
            <a:endParaRPr/>
          </a:p>
        </p:txBody>
      </p:sp>
      <p:sp>
        <p:nvSpPr>
          <p:cNvPr id="167" name="Google Shape;167;p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How does some psychology extrapolate out at group level?</a:t>
            </a:r>
            <a:endParaRPr/>
          </a:p>
        </p:txBody>
      </p:sp>
      <p:sp>
        <p:nvSpPr>
          <p:cNvPr id="168" name="Google Shape;168;p9"/>
          <p:cNvSpPr/>
          <p:nvPr/>
        </p:nvSpPr>
        <p:spPr>
          <a:xfrm>
            <a:off x="2338647" y="3510225"/>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 name="Google Shape;169;p9"/>
          <p:cNvSpPr/>
          <p:nvPr/>
        </p:nvSpPr>
        <p:spPr>
          <a:xfrm>
            <a:off x="4361825" y="3783851"/>
            <a:ext cx="2189012" cy="530670"/>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p9"/>
          <p:cNvSpPr/>
          <p:nvPr/>
        </p:nvSpPr>
        <p:spPr>
          <a:xfrm>
            <a:off x="7006881" y="2757337"/>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p9"/>
          <p:cNvSpPr/>
          <p:nvPr/>
        </p:nvSpPr>
        <p:spPr>
          <a:xfrm>
            <a:off x="7918970" y="2931463"/>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 name="Google Shape;172;p9"/>
          <p:cNvSpPr/>
          <p:nvPr/>
        </p:nvSpPr>
        <p:spPr>
          <a:xfrm>
            <a:off x="7700069" y="3644550"/>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3" name="Google Shape;173;p9"/>
          <p:cNvSpPr/>
          <p:nvPr/>
        </p:nvSpPr>
        <p:spPr>
          <a:xfrm>
            <a:off x="8540848" y="2432302"/>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9"/>
          <p:cNvSpPr/>
          <p:nvPr/>
        </p:nvSpPr>
        <p:spPr>
          <a:xfrm>
            <a:off x="8913975" y="3220844"/>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9"/>
          <p:cNvSpPr/>
          <p:nvPr/>
        </p:nvSpPr>
        <p:spPr>
          <a:xfrm>
            <a:off x="8315314" y="4199911"/>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9"/>
          <p:cNvSpPr txBox="1"/>
          <p:nvPr/>
        </p:nvSpPr>
        <p:spPr>
          <a:xfrm>
            <a:off x="5070766" y="2666672"/>
            <a:ext cx="771129" cy="1259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n-US" sz="8800" b="1" i="0" u="none" strike="noStrike" cap="none">
                <a:solidFill>
                  <a:srgbClr val="FF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9214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Differential questions</a:t>
            </a:r>
            <a:endParaRPr/>
          </a:p>
        </p:txBody>
      </p:sp>
      <p:sp>
        <p:nvSpPr>
          <p:cNvPr id="186" name="Google Shape;186;p1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What psychologies can explain some observed phenomenon?</a:t>
            </a:r>
            <a:endParaRPr/>
          </a:p>
        </p:txBody>
      </p:sp>
      <p:sp>
        <p:nvSpPr>
          <p:cNvPr id="187" name="Google Shape;187;p10"/>
          <p:cNvSpPr/>
          <p:nvPr/>
        </p:nvSpPr>
        <p:spPr>
          <a:xfrm>
            <a:off x="1981200" y="3695489"/>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p10"/>
          <p:cNvSpPr/>
          <p:nvPr/>
        </p:nvSpPr>
        <p:spPr>
          <a:xfrm flipH="1">
            <a:off x="4305300" y="4009814"/>
            <a:ext cx="2514600" cy="609600"/>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9" name="Google Shape;189;p10"/>
          <p:cNvSpPr/>
          <p:nvPr/>
        </p:nvSpPr>
        <p:spPr>
          <a:xfrm>
            <a:off x="7343775" y="2830619"/>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0" name="Google Shape;190;p10"/>
          <p:cNvSpPr/>
          <p:nvPr/>
        </p:nvSpPr>
        <p:spPr>
          <a:xfrm>
            <a:off x="8391525" y="3030644"/>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10"/>
          <p:cNvSpPr/>
          <p:nvPr/>
        </p:nvSpPr>
        <p:spPr>
          <a:xfrm>
            <a:off x="8140065" y="3849794"/>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10"/>
          <p:cNvSpPr/>
          <p:nvPr/>
        </p:nvSpPr>
        <p:spPr>
          <a:xfrm>
            <a:off x="9105900" y="2457239"/>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 name="Google Shape;193;p10"/>
          <p:cNvSpPr/>
          <p:nvPr/>
        </p:nvSpPr>
        <p:spPr>
          <a:xfrm>
            <a:off x="9534525" y="3363067"/>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10"/>
          <p:cNvSpPr/>
          <p:nvPr/>
        </p:nvSpPr>
        <p:spPr>
          <a:xfrm>
            <a:off x="8846820" y="4487758"/>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 name="Google Shape;195;p10"/>
          <p:cNvSpPr txBox="1"/>
          <p:nvPr/>
        </p:nvSpPr>
        <p:spPr>
          <a:xfrm>
            <a:off x="5119687" y="2972214"/>
            <a:ext cx="885825"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n-US" sz="8800" b="1" i="0" u="none" strike="noStrike" cap="none">
                <a:solidFill>
                  <a:srgbClr val="FF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96" name="Google Shape;196;p10"/>
          <p:cNvSpPr txBox="1"/>
          <p:nvPr/>
        </p:nvSpPr>
        <p:spPr>
          <a:xfrm>
            <a:off x="1695350" y="5310509"/>
            <a:ext cx="226250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Neighborhood preferences</a:t>
            </a:r>
            <a:endParaRPr sz="1400" b="0" i="0" u="none" strike="noStrike" cap="none">
              <a:solidFill>
                <a:srgbClr val="000000"/>
              </a:solidFill>
              <a:latin typeface="Arial"/>
              <a:ea typeface="Arial"/>
              <a:cs typeface="Arial"/>
              <a:sym typeface="Arial"/>
            </a:endParaRPr>
          </a:p>
        </p:txBody>
      </p:sp>
      <p:sp>
        <p:nvSpPr>
          <p:cNvPr id="197" name="Google Shape;197;p10"/>
          <p:cNvSpPr txBox="1"/>
          <p:nvPr/>
        </p:nvSpPr>
        <p:spPr>
          <a:xfrm>
            <a:off x="8030715" y="5786227"/>
            <a:ext cx="300762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Racial Segregation</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Mate choice example</a:t>
            </a:r>
            <a:endParaRPr/>
          </a:p>
        </p:txBody>
      </p:sp>
      <p:sp>
        <p:nvSpPr>
          <p:cNvPr id="203" name="Google Shape;203;p1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Char char=" "/>
            </a:pPr>
            <a:r>
              <a:rPr lang="en-US" sz="3200"/>
              <a:t>What is known:</a:t>
            </a:r>
            <a:endParaRPr/>
          </a:p>
          <a:p>
            <a:pPr marL="384048" lvl="1" indent="-182880" algn="l" rtl="0">
              <a:lnSpc>
                <a:spcPct val="90000"/>
              </a:lnSpc>
              <a:spcBef>
                <a:spcPts val="400"/>
              </a:spcBef>
              <a:spcAft>
                <a:spcPts val="0"/>
              </a:spcAft>
              <a:buSzPts val="2800"/>
              <a:buChar char="◦"/>
            </a:pPr>
            <a:r>
              <a:rPr lang="en-US" sz="2800"/>
              <a:t>1. People have mate preferences</a:t>
            </a:r>
            <a:endParaRPr/>
          </a:p>
          <a:p>
            <a:pPr marL="384048" lvl="1" indent="-182880" algn="l" rtl="0">
              <a:lnSpc>
                <a:spcPct val="90000"/>
              </a:lnSpc>
              <a:spcBef>
                <a:spcPts val="600"/>
              </a:spcBef>
              <a:spcAft>
                <a:spcPts val="0"/>
              </a:spcAft>
              <a:buSzPts val="2800"/>
              <a:buChar char="◦"/>
            </a:pPr>
            <a:r>
              <a:rPr lang="en-US" sz="2800"/>
              <a:t>2. People select mates</a:t>
            </a:r>
            <a:endParaRPr/>
          </a:p>
          <a:p>
            <a:pPr marL="384048" lvl="1" indent="-182880" algn="l" rtl="0">
              <a:lnSpc>
                <a:spcPct val="90000"/>
              </a:lnSpc>
              <a:spcBef>
                <a:spcPts val="600"/>
              </a:spcBef>
              <a:spcAft>
                <a:spcPts val="0"/>
              </a:spcAft>
              <a:buSzPts val="2800"/>
              <a:buChar char="◦"/>
            </a:pPr>
            <a:r>
              <a:rPr lang="en-US" sz="2800"/>
              <a:t>3. People’s mates do not strongly match their preferences</a:t>
            </a:r>
            <a:endParaRPr/>
          </a:p>
          <a:p>
            <a:pPr marL="91440" lvl="0" indent="-91440" algn="l" rtl="0">
              <a:lnSpc>
                <a:spcPct val="90000"/>
              </a:lnSpc>
              <a:spcBef>
                <a:spcPts val="1600"/>
              </a:spcBef>
              <a:spcAft>
                <a:spcPts val="0"/>
              </a:spcAft>
              <a:buSzPts val="3000"/>
              <a:buChar char=" "/>
            </a:pPr>
            <a:r>
              <a:rPr lang="en-US" sz="3000"/>
              <a:t>What could explain this?</a:t>
            </a:r>
            <a:endParaRPr/>
          </a:p>
          <a:p>
            <a:pPr marL="384048" lvl="1" indent="-182880" algn="l" rtl="0">
              <a:lnSpc>
                <a:spcPct val="90000"/>
              </a:lnSpc>
              <a:spcBef>
                <a:spcPts val="400"/>
              </a:spcBef>
              <a:spcAft>
                <a:spcPts val="0"/>
              </a:spcAft>
              <a:buSzPts val="2800"/>
              <a:buChar char="◦"/>
            </a:pPr>
            <a:r>
              <a:rPr lang="en-US" sz="2800"/>
              <a:t>1. People do not act on their mate preferences</a:t>
            </a:r>
            <a:endParaRPr/>
          </a:p>
          <a:p>
            <a:pPr marL="384048" lvl="1" indent="-182880" algn="l" rtl="0">
              <a:lnSpc>
                <a:spcPct val="90000"/>
              </a:lnSpc>
              <a:spcBef>
                <a:spcPts val="600"/>
              </a:spcBef>
              <a:spcAft>
                <a:spcPts val="0"/>
              </a:spcAft>
              <a:buSzPts val="2800"/>
              <a:buChar char="◦"/>
            </a:pPr>
            <a:r>
              <a:rPr lang="en-US" sz="2800"/>
              <a:t>2. People attempt to fulfill their preferences, but are constrained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Differential questions</a:t>
            </a:r>
            <a:endParaRPr/>
          </a:p>
        </p:txBody>
      </p:sp>
      <p:sp>
        <p:nvSpPr>
          <p:cNvPr id="209" name="Google Shape;209;p1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What psychologies can explain some observed phenomenon?</a:t>
            </a:r>
            <a:endParaRPr/>
          </a:p>
        </p:txBody>
      </p:sp>
      <p:sp>
        <p:nvSpPr>
          <p:cNvPr id="210" name="Google Shape;210;p12"/>
          <p:cNvSpPr/>
          <p:nvPr/>
        </p:nvSpPr>
        <p:spPr>
          <a:xfrm>
            <a:off x="1981200" y="3695489"/>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p12"/>
          <p:cNvSpPr/>
          <p:nvPr/>
        </p:nvSpPr>
        <p:spPr>
          <a:xfrm flipH="1">
            <a:off x="4305300" y="4009814"/>
            <a:ext cx="2514600" cy="609600"/>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 name="Google Shape;212;p12"/>
          <p:cNvSpPr/>
          <p:nvPr/>
        </p:nvSpPr>
        <p:spPr>
          <a:xfrm>
            <a:off x="7343775" y="2830619"/>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 name="Google Shape;213;p12"/>
          <p:cNvSpPr/>
          <p:nvPr/>
        </p:nvSpPr>
        <p:spPr>
          <a:xfrm>
            <a:off x="8391525" y="3030644"/>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4" name="Google Shape;214;p12"/>
          <p:cNvSpPr/>
          <p:nvPr/>
        </p:nvSpPr>
        <p:spPr>
          <a:xfrm>
            <a:off x="8140065" y="3849794"/>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12"/>
          <p:cNvSpPr/>
          <p:nvPr/>
        </p:nvSpPr>
        <p:spPr>
          <a:xfrm>
            <a:off x="9105900" y="2457239"/>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12"/>
          <p:cNvSpPr/>
          <p:nvPr/>
        </p:nvSpPr>
        <p:spPr>
          <a:xfrm>
            <a:off x="9534525" y="3363067"/>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12"/>
          <p:cNvSpPr/>
          <p:nvPr/>
        </p:nvSpPr>
        <p:spPr>
          <a:xfrm>
            <a:off x="8846820" y="4487758"/>
            <a:ext cx="1238250" cy="1238250"/>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12"/>
          <p:cNvSpPr txBox="1"/>
          <p:nvPr/>
        </p:nvSpPr>
        <p:spPr>
          <a:xfrm>
            <a:off x="5119687" y="2972214"/>
            <a:ext cx="885825"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n-US" sz="8800" b="1" i="0" u="none" strike="noStrike" cap="none">
                <a:solidFill>
                  <a:srgbClr val="FF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19" name="Google Shape;219;p12"/>
          <p:cNvSpPr txBox="1"/>
          <p:nvPr/>
        </p:nvSpPr>
        <p:spPr>
          <a:xfrm>
            <a:off x="2857179" y="5310509"/>
            <a:ext cx="226250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Constraints on mate choice</a:t>
            </a:r>
            <a:endParaRPr sz="1400" b="0" i="0" u="none" strike="noStrike" cap="none">
              <a:solidFill>
                <a:srgbClr val="000000"/>
              </a:solidFill>
              <a:latin typeface="Arial"/>
              <a:ea typeface="Arial"/>
              <a:cs typeface="Arial"/>
              <a:sym typeface="Arial"/>
            </a:endParaRPr>
          </a:p>
        </p:txBody>
      </p:sp>
      <p:sp>
        <p:nvSpPr>
          <p:cNvPr id="220" name="Google Shape;220;p12"/>
          <p:cNvSpPr txBox="1"/>
          <p:nvPr/>
        </p:nvSpPr>
        <p:spPr>
          <a:xfrm>
            <a:off x="7516797" y="5786227"/>
            <a:ext cx="37230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Weak preference fulfillment</a:t>
            </a:r>
            <a:endParaRPr sz="1400" b="0" i="0" u="none" strike="noStrike" cap="none">
              <a:solidFill>
                <a:srgbClr val="000000"/>
              </a:solidFill>
              <a:latin typeface="Arial"/>
              <a:ea typeface="Arial"/>
              <a:cs typeface="Arial"/>
              <a:sym typeface="Arial"/>
            </a:endParaRPr>
          </a:p>
        </p:txBody>
      </p:sp>
      <p:sp>
        <p:nvSpPr>
          <p:cNvPr id="221" name="Google Shape;221;p12"/>
          <p:cNvSpPr txBox="1"/>
          <p:nvPr/>
        </p:nvSpPr>
        <p:spPr>
          <a:xfrm>
            <a:off x="739345" y="5318391"/>
            <a:ext cx="226250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Ineffectual preferences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How do agent-based models help?</a:t>
            </a:r>
            <a:endParaRPr/>
          </a:p>
        </p:txBody>
      </p:sp>
      <p:sp>
        <p:nvSpPr>
          <p:cNvPr id="227" name="Google Shape;227;p1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Char char=" "/>
            </a:pPr>
            <a:r>
              <a:rPr lang="en-US" sz="3200"/>
              <a:t>An agent-based model is a way of:</a:t>
            </a:r>
            <a:endParaRPr/>
          </a:p>
          <a:p>
            <a:pPr marL="384048" lvl="1" indent="-182880" algn="l" rtl="0">
              <a:lnSpc>
                <a:spcPct val="90000"/>
              </a:lnSpc>
              <a:spcBef>
                <a:spcPts val="400"/>
              </a:spcBef>
              <a:spcAft>
                <a:spcPts val="0"/>
              </a:spcAft>
              <a:buSzPts val="2800"/>
              <a:buChar char="◦"/>
            </a:pPr>
            <a:r>
              <a:rPr lang="en-US" sz="2800"/>
              <a:t>Expressing a hypothesis</a:t>
            </a:r>
            <a:endParaRPr/>
          </a:p>
          <a:p>
            <a:pPr marL="384048" lvl="1" indent="-182880" algn="l" rtl="0">
              <a:lnSpc>
                <a:spcPct val="90000"/>
              </a:lnSpc>
              <a:spcBef>
                <a:spcPts val="600"/>
              </a:spcBef>
              <a:spcAft>
                <a:spcPts val="0"/>
              </a:spcAft>
              <a:buSzPts val="2800"/>
              <a:buChar char="◦"/>
            </a:pPr>
            <a:r>
              <a:rPr lang="en-US" sz="2800"/>
              <a:t>Deriving predictions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How do agent-based models help?</a:t>
            </a:r>
            <a:endParaRPr/>
          </a:p>
        </p:txBody>
      </p:sp>
      <p:sp>
        <p:nvSpPr>
          <p:cNvPr id="233" name="Google Shape;233;p14"/>
          <p:cNvSpPr txBox="1">
            <a:spLocks noGrp="1"/>
          </p:cNvSpPr>
          <p:nvPr>
            <p:ph type="body" idx="1"/>
          </p:nvPr>
        </p:nvSpPr>
        <p:spPr>
          <a:xfrm>
            <a:off x="1097280" y="1845734"/>
            <a:ext cx="4937760" cy="3716865"/>
          </a:xfrm>
          <a:prstGeom prst="rect">
            <a:avLst/>
          </a:prstGeom>
          <a:noFill/>
          <a:ln>
            <a:noFill/>
          </a:ln>
        </p:spPr>
        <p:txBody>
          <a:bodyPr spcFirstLastPara="1" wrap="square" lIns="0" tIns="45700" rIns="0" bIns="45700" anchor="t" anchorCtr="0">
            <a:normAutofit/>
          </a:bodyPr>
          <a:lstStyle/>
          <a:p>
            <a:pPr marL="91440" lvl="0" indent="-142240" algn="l" rtl="0">
              <a:lnSpc>
                <a:spcPct val="70000"/>
              </a:lnSpc>
              <a:spcBef>
                <a:spcPts val="0"/>
              </a:spcBef>
              <a:spcAft>
                <a:spcPts val="0"/>
              </a:spcAft>
              <a:buSzPts val="2240"/>
              <a:buChar char=" "/>
            </a:pPr>
            <a:r>
              <a:rPr lang="en-US" sz="2240"/>
              <a:t>Usually:</a:t>
            </a:r>
            <a:endParaRPr/>
          </a:p>
          <a:p>
            <a:pPr marL="384048" lvl="1" indent="-182880" algn="l" rtl="0">
              <a:lnSpc>
                <a:spcPct val="70000"/>
              </a:lnSpc>
              <a:spcBef>
                <a:spcPts val="400"/>
              </a:spcBef>
              <a:spcAft>
                <a:spcPts val="0"/>
              </a:spcAft>
              <a:buSzPts val="1960"/>
              <a:buChar char="◦"/>
            </a:pPr>
            <a:r>
              <a:rPr lang="en-US" sz="1960" b="1">
                <a:solidFill>
                  <a:srgbClr val="1CADE4"/>
                </a:solidFill>
              </a:rPr>
              <a:t>Hypotheses:</a:t>
            </a:r>
            <a:r>
              <a:rPr lang="en-US" sz="1960"/>
              <a:t> Words</a:t>
            </a:r>
            <a:endParaRPr/>
          </a:p>
          <a:p>
            <a:pPr marL="384048" lvl="1" indent="-182880" algn="l" rtl="0">
              <a:lnSpc>
                <a:spcPct val="70000"/>
              </a:lnSpc>
              <a:spcBef>
                <a:spcPts val="600"/>
              </a:spcBef>
              <a:spcAft>
                <a:spcPts val="0"/>
              </a:spcAft>
              <a:buSzPts val="1960"/>
              <a:buChar char="◦"/>
            </a:pPr>
            <a:r>
              <a:rPr lang="en-US" sz="1960" b="1">
                <a:solidFill>
                  <a:srgbClr val="3E8853"/>
                </a:solidFill>
              </a:rPr>
              <a:t>Predictions:</a:t>
            </a:r>
            <a:r>
              <a:rPr lang="en-US" sz="1960"/>
              <a:t> Reasoning</a:t>
            </a:r>
            <a:endParaRPr/>
          </a:p>
          <a:p>
            <a:pPr marL="91440" lvl="0" indent="-133350" algn="l" rtl="0">
              <a:lnSpc>
                <a:spcPct val="70000"/>
              </a:lnSpc>
              <a:spcBef>
                <a:spcPts val="1600"/>
              </a:spcBef>
              <a:spcAft>
                <a:spcPts val="0"/>
              </a:spcAft>
              <a:buSzPts val="2100"/>
              <a:buChar char=" "/>
            </a:pPr>
            <a:r>
              <a:rPr lang="en-US" sz="2100"/>
              <a:t>Hypothesis 1: </a:t>
            </a:r>
            <a:endParaRPr/>
          </a:p>
          <a:p>
            <a:pPr marL="384048" lvl="1" indent="-182880" algn="l" rtl="0">
              <a:lnSpc>
                <a:spcPct val="70000"/>
              </a:lnSpc>
              <a:spcBef>
                <a:spcPts val="400"/>
              </a:spcBef>
              <a:spcAft>
                <a:spcPts val="0"/>
              </a:spcAft>
              <a:buSzPts val="1960"/>
              <a:buChar char="◦"/>
            </a:pPr>
            <a:r>
              <a:rPr lang="en-US" sz="1960"/>
              <a:t>“</a:t>
            </a:r>
            <a:r>
              <a:rPr lang="en-US" sz="1960" b="1">
                <a:solidFill>
                  <a:srgbClr val="1CADE4"/>
                </a:solidFill>
              </a:rPr>
              <a:t>If people do not act on their preferences</a:t>
            </a:r>
            <a:r>
              <a:rPr lang="en-US" sz="1960"/>
              <a:t>, </a:t>
            </a:r>
            <a:r>
              <a:rPr lang="en-US" sz="1960" b="1">
                <a:solidFill>
                  <a:srgbClr val="3E8853"/>
                </a:solidFill>
              </a:rPr>
              <a:t>then mates will not fulfill preferences</a:t>
            </a:r>
            <a:r>
              <a:rPr lang="en-US" sz="1960"/>
              <a:t>”</a:t>
            </a:r>
            <a:endParaRPr/>
          </a:p>
          <a:p>
            <a:pPr marL="91440" lvl="0" indent="-133350" algn="l" rtl="0">
              <a:lnSpc>
                <a:spcPct val="70000"/>
              </a:lnSpc>
              <a:spcBef>
                <a:spcPts val="1600"/>
              </a:spcBef>
              <a:spcAft>
                <a:spcPts val="0"/>
              </a:spcAft>
              <a:buSzPts val="2100"/>
              <a:buChar char=" "/>
            </a:pPr>
            <a:r>
              <a:rPr lang="en-US" sz="2100"/>
              <a:t>Hypothesis 2:</a:t>
            </a:r>
            <a:endParaRPr/>
          </a:p>
          <a:p>
            <a:pPr marL="384048" lvl="1" indent="-182880" algn="l" rtl="0">
              <a:lnSpc>
                <a:spcPct val="70000"/>
              </a:lnSpc>
              <a:spcBef>
                <a:spcPts val="400"/>
              </a:spcBef>
              <a:spcAft>
                <a:spcPts val="0"/>
              </a:spcAft>
              <a:buSzPts val="1960"/>
              <a:buChar char="◦"/>
            </a:pPr>
            <a:r>
              <a:rPr lang="en-US" sz="1960"/>
              <a:t>“</a:t>
            </a:r>
            <a:r>
              <a:rPr lang="en-US" sz="1960" b="1">
                <a:solidFill>
                  <a:srgbClr val="1CADE4"/>
                </a:solidFill>
              </a:rPr>
              <a:t>If people are constrained</a:t>
            </a:r>
            <a:r>
              <a:rPr lang="en-US" sz="1960"/>
              <a:t>, </a:t>
            </a:r>
            <a:r>
              <a:rPr lang="en-US" sz="1960" b="1">
                <a:solidFill>
                  <a:srgbClr val="3E8853"/>
                </a:solidFill>
              </a:rPr>
              <a:t>then mates will not fulfill preferences</a:t>
            </a:r>
            <a:r>
              <a:rPr lang="en-US" sz="1960"/>
              <a:t>”</a:t>
            </a:r>
            <a:endParaRPr/>
          </a:p>
        </p:txBody>
      </p:sp>
      <p:sp>
        <p:nvSpPr>
          <p:cNvPr id="234" name="Google Shape;234;p14"/>
          <p:cNvSpPr txBox="1">
            <a:spLocks noGrp="1"/>
          </p:cNvSpPr>
          <p:nvPr>
            <p:ph type="body" idx="2"/>
          </p:nvPr>
        </p:nvSpPr>
        <p:spPr>
          <a:xfrm>
            <a:off x="6217920" y="1845734"/>
            <a:ext cx="4937760" cy="3393015"/>
          </a:xfrm>
          <a:prstGeom prst="rect">
            <a:avLst/>
          </a:prstGeom>
          <a:noFill/>
          <a:ln>
            <a:noFill/>
          </a:ln>
        </p:spPr>
        <p:txBody>
          <a:bodyPr spcFirstLastPara="1" wrap="square" lIns="0" tIns="45700" rIns="0" bIns="45700" anchor="t" anchorCtr="0">
            <a:normAutofit/>
          </a:bodyPr>
          <a:lstStyle/>
          <a:p>
            <a:pPr marL="91440" lvl="0" indent="-142240" algn="l" rtl="0">
              <a:lnSpc>
                <a:spcPct val="70000"/>
              </a:lnSpc>
              <a:spcBef>
                <a:spcPts val="0"/>
              </a:spcBef>
              <a:spcAft>
                <a:spcPts val="0"/>
              </a:spcAft>
              <a:buSzPts val="2240"/>
              <a:buChar char=" "/>
            </a:pPr>
            <a:r>
              <a:rPr lang="en-US" sz="2240"/>
              <a:t>Agent-based model:</a:t>
            </a:r>
            <a:endParaRPr/>
          </a:p>
          <a:p>
            <a:pPr marL="384048" lvl="1" indent="-182880" algn="l" rtl="0">
              <a:lnSpc>
                <a:spcPct val="70000"/>
              </a:lnSpc>
              <a:spcBef>
                <a:spcPts val="400"/>
              </a:spcBef>
              <a:spcAft>
                <a:spcPts val="0"/>
              </a:spcAft>
              <a:buSzPts val="1960"/>
              <a:buChar char="◦"/>
            </a:pPr>
            <a:r>
              <a:rPr lang="en-US" sz="1960" b="1">
                <a:solidFill>
                  <a:srgbClr val="1CADE4"/>
                </a:solidFill>
              </a:rPr>
              <a:t>Hypotheses:</a:t>
            </a:r>
            <a:r>
              <a:rPr lang="en-US" sz="1960"/>
              <a:t> Computer code</a:t>
            </a:r>
            <a:endParaRPr/>
          </a:p>
          <a:p>
            <a:pPr marL="384048" lvl="1" indent="-182880" algn="l" rtl="0">
              <a:lnSpc>
                <a:spcPct val="70000"/>
              </a:lnSpc>
              <a:spcBef>
                <a:spcPts val="600"/>
              </a:spcBef>
              <a:spcAft>
                <a:spcPts val="0"/>
              </a:spcAft>
              <a:buSzPts val="1960"/>
              <a:buChar char="◦"/>
            </a:pPr>
            <a:r>
              <a:rPr lang="en-US" sz="1960" b="1">
                <a:solidFill>
                  <a:srgbClr val="3E8853"/>
                </a:solidFill>
              </a:rPr>
              <a:t>Predictions:</a:t>
            </a:r>
            <a:r>
              <a:rPr lang="en-US" sz="1960"/>
              <a:t> Observation</a:t>
            </a:r>
            <a:endParaRPr/>
          </a:p>
          <a:p>
            <a:pPr marL="91440" lvl="0" indent="-133350" algn="l" rtl="0">
              <a:lnSpc>
                <a:spcPct val="70000"/>
              </a:lnSpc>
              <a:spcBef>
                <a:spcPts val="1600"/>
              </a:spcBef>
              <a:spcAft>
                <a:spcPts val="0"/>
              </a:spcAft>
              <a:buSzPts val="2100"/>
              <a:buChar char=" "/>
            </a:pPr>
            <a:r>
              <a:rPr lang="en-US" sz="2100"/>
              <a:t>Hypothesis 1:</a:t>
            </a:r>
            <a:endParaRPr/>
          </a:p>
          <a:p>
            <a:pPr marL="384048" lvl="1" indent="-182880" algn="l" rtl="0">
              <a:lnSpc>
                <a:spcPct val="70000"/>
              </a:lnSpc>
              <a:spcBef>
                <a:spcPts val="400"/>
              </a:spcBef>
              <a:spcAft>
                <a:spcPts val="0"/>
              </a:spcAft>
              <a:buSzPts val="1960"/>
              <a:buChar char="◦"/>
            </a:pPr>
            <a:r>
              <a:rPr lang="en-US" sz="1960" b="1">
                <a:solidFill>
                  <a:srgbClr val="1CADE4"/>
                </a:solidFill>
              </a:rPr>
              <a:t>Create world where agents do not act on preferences</a:t>
            </a:r>
            <a:endParaRPr/>
          </a:p>
          <a:p>
            <a:pPr marL="384048" lvl="1" indent="-182880" algn="l" rtl="0">
              <a:lnSpc>
                <a:spcPct val="70000"/>
              </a:lnSpc>
              <a:spcBef>
                <a:spcPts val="600"/>
              </a:spcBef>
              <a:spcAft>
                <a:spcPts val="0"/>
              </a:spcAft>
              <a:buSzPts val="1960"/>
              <a:buChar char="◦"/>
            </a:pPr>
            <a:r>
              <a:rPr lang="en-US" sz="1960" b="1">
                <a:solidFill>
                  <a:srgbClr val="3E8853"/>
                </a:solidFill>
              </a:rPr>
              <a:t>Observe</a:t>
            </a:r>
            <a:endParaRPr/>
          </a:p>
          <a:p>
            <a:pPr marL="91440" lvl="0" indent="-133350" algn="l" rtl="0">
              <a:lnSpc>
                <a:spcPct val="70000"/>
              </a:lnSpc>
              <a:spcBef>
                <a:spcPts val="1600"/>
              </a:spcBef>
              <a:spcAft>
                <a:spcPts val="0"/>
              </a:spcAft>
              <a:buSzPts val="2100"/>
              <a:buChar char=" "/>
            </a:pPr>
            <a:r>
              <a:rPr lang="en-US" sz="2100"/>
              <a:t>Hypothesis 2:</a:t>
            </a:r>
            <a:endParaRPr/>
          </a:p>
          <a:p>
            <a:pPr marL="384048" lvl="1" indent="-182880" algn="l" rtl="0">
              <a:lnSpc>
                <a:spcPct val="70000"/>
              </a:lnSpc>
              <a:spcBef>
                <a:spcPts val="400"/>
              </a:spcBef>
              <a:spcAft>
                <a:spcPts val="0"/>
              </a:spcAft>
              <a:buSzPts val="1960"/>
              <a:buChar char="◦"/>
            </a:pPr>
            <a:r>
              <a:rPr lang="en-US" sz="1960" b="1">
                <a:solidFill>
                  <a:srgbClr val="1CADE4"/>
                </a:solidFill>
              </a:rPr>
              <a:t>Create world where agents act on preferences but are constrained</a:t>
            </a:r>
            <a:endParaRPr/>
          </a:p>
          <a:p>
            <a:pPr marL="384048" lvl="1" indent="-182880" algn="l" rtl="0">
              <a:lnSpc>
                <a:spcPct val="70000"/>
              </a:lnSpc>
              <a:spcBef>
                <a:spcPts val="600"/>
              </a:spcBef>
              <a:spcAft>
                <a:spcPts val="0"/>
              </a:spcAft>
              <a:buSzPts val="1960"/>
              <a:buChar char="◦"/>
            </a:pPr>
            <a:r>
              <a:rPr lang="en-US" sz="1960" b="1">
                <a:solidFill>
                  <a:srgbClr val="3E8853"/>
                </a:solidFill>
              </a:rPr>
              <a:t>Observe</a:t>
            </a:r>
            <a:endParaRPr/>
          </a:p>
        </p:txBody>
      </p:sp>
      <p:sp>
        <p:nvSpPr>
          <p:cNvPr id="235" name="Google Shape;235;p14"/>
          <p:cNvSpPr txBox="1"/>
          <p:nvPr/>
        </p:nvSpPr>
        <p:spPr>
          <a:xfrm>
            <a:off x="3011805" y="5378585"/>
            <a:ext cx="62293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Then: compare </a:t>
            </a:r>
            <a:r>
              <a:rPr lang="en-US" sz="3200" b="1" i="0" u="none" strike="noStrike" cap="none">
                <a:solidFill>
                  <a:srgbClr val="3E8853"/>
                </a:solidFill>
                <a:latin typeface="Calibri"/>
                <a:ea typeface="Calibri"/>
                <a:cs typeface="Calibri"/>
                <a:sym typeface="Calibri"/>
              </a:rPr>
              <a:t>predictions</a:t>
            </a:r>
            <a:r>
              <a:rPr lang="en-US" sz="2800" b="0" i="0" u="none" strike="noStrike" cap="none">
                <a:solidFill>
                  <a:schemeClr val="dk1"/>
                </a:solidFill>
                <a:latin typeface="Calibri"/>
                <a:ea typeface="Calibri"/>
                <a:cs typeface="Calibri"/>
                <a:sym typeface="Calibri"/>
              </a:rPr>
              <a:t> to </a:t>
            </a:r>
            <a:r>
              <a:rPr lang="en-US" sz="3200" b="1" i="0" u="none" strike="noStrike" cap="none">
                <a:solidFill>
                  <a:schemeClr val="dk1"/>
                </a:solidFill>
                <a:latin typeface="Calibri"/>
                <a:ea typeface="Calibri"/>
                <a:cs typeface="Calibri"/>
                <a:sym typeface="Calibri"/>
              </a:rPr>
              <a:t>data</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4">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4">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3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34">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5"/>
          <p:cNvSpPr/>
          <p:nvPr/>
        </p:nvSpPr>
        <p:spPr>
          <a:xfrm>
            <a:off x="8240146" y="1738909"/>
            <a:ext cx="3697931" cy="1991160"/>
          </a:xfrm>
          <a:prstGeom prst="ellipse">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 name="Google Shape;241;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Human reasoning is fallible</a:t>
            </a:r>
            <a:endParaRPr/>
          </a:p>
        </p:txBody>
      </p:sp>
      <p:sp>
        <p:nvSpPr>
          <p:cNvPr id="242" name="Google Shape;242;p1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Sometimes we reason incorrectly</a:t>
            </a:r>
            <a:endParaRPr/>
          </a:p>
        </p:txBody>
      </p:sp>
      <p:pic>
        <p:nvPicPr>
          <p:cNvPr id="243" name="Google Shape;243;p15" descr="Bird clipart image clip art cartoon of a blue bird standing up"/>
          <p:cNvPicPr preferRelativeResize="0"/>
          <p:nvPr/>
        </p:nvPicPr>
        <p:blipFill rotWithShape="1">
          <a:blip r:embed="rId3">
            <a:alphaModFix/>
          </a:blip>
          <a:srcRect/>
          <a:stretch/>
        </p:blipFill>
        <p:spPr>
          <a:xfrm>
            <a:off x="3695942" y="3364326"/>
            <a:ext cx="3672355" cy="2582890"/>
          </a:xfrm>
          <a:prstGeom prst="rect">
            <a:avLst/>
          </a:prstGeom>
          <a:noFill/>
          <a:ln>
            <a:noFill/>
          </a:ln>
        </p:spPr>
      </p:pic>
      <p:sp>
        <p:nvSpPr>
          <p:cNvPr id="244" name="Google Shape;244;p15"/>
          <p:cNvSpPr txBox="1"/>
          <p:nvPr/>
        </p:nvSpPr>
        <p:spPr>
          <a:xfrm>
            <a:off x="10207497" y="4945764"/>
            <a:ext cx="18251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Trivers, 1972</a:t>
            </a:r>
            <a:endParaRPr sz="1400" b="0" i="0" u="none" strike="noStrike" cap="none">
              <a:solidFill>
                <a:srgbClr val="000000"/>
              </a:solidFill>
              <a:latin typeface="Arial"/>
              <a:ea typeface="Arial"/>
              <a:cs typeface="Arial"/>
              <a:sym typeface="Arial"/>
            </a:endParaRPr>
          </a:p>
        </p:txBody>
      </p:sp>
      <p:pic>
        <p:nvPicPr>
          <p:cNvPr id="245" name="Google Shape;245;p15" descr="Bird clipart image clip art cartoon of a blue bird standing up"/>
          <p:cNvPicPr preferRelativeResize="0"/>
          <p:nvPr/>
        </p:nvPicPr>
        <p:blipFill rotWithShape="1">
          <a:blip r:embed="rId4">
            <a:alphaModFix/>
          </a:blip>
          <a:srcRect/>
          <a:stretch/>
        </p:blipFill>
        <p:spPr>
          <a:xfrm flipH="1">
            <a:off x="1096177" y="4465902"/>
            <a:ext cx="2106133" cy="1481314"/>
          </a:xfrm>
          <a:prstGeom prst="rect">
            <a:avLst/>
          </a:prstGeom>
          <a:noFill/>
          <a:ln>
            <a:noFill/>
          </a:ln>
        </p:spPr>
      </p:pic>
      <p:pic>
        <p:nvPicPr>
          <p:cNvPr id="246" name="Google Shape;246;p15" descr="https://mcdonalds.com.au/sites/mcdonalds.com.au/files/hero_pdt_big_mac.png"/>
          <p:cNvPicPr preferRelativeResize="0"/>
          <p:nvPr/>
        </p:nvPicPr>
        <p:blipFill rotWithShape="1">
          <a:blip r:embed="rId5">
            <a:alphaModFix/>
          </a:blip>
          <a:srcRect/>
          <a:stretch/>
        </p:blipFill>
        <p:spPr>
          <a:xfrm>
            <a:off x="9368978" y="2051034"/>
            <a:ext cx="1175338" cy="817700"/>
          </a:xfrm>
          <a:prstGeom prst="rect">
            <a:avLst/>
          </a:prstGeom>
          <a:noFill/>
          <a:ln>
            <a:noFill/>
          </a:ln>
        </p:spPr>
      </p:pic>
      <p:sp>
        <p:nvSpPr>
          <p:cNvPr id="247" name="Google Shape;247;p15"/>
          <p:cNvSpPr/>
          <p:nvPr/>
        </p:nvSpPr>
        <p:spPr>
          <a:xfrm>
            <a:off x="6953146" y="3103552"/>
            <a:ext cx="479543" cy="304800"/>
          </a:xfrm>
          <a:prstGeom prst="ellipse">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p15"/>
          <p:cNvSpPr/>
          <p:nvPr/>
        </p:nvSpPr>
        <p:spPr>
          <a:xfrm>
            <a:off x="7507678" y="2750354"/>
            <a:ext cx="685045" cy="478972"/>
          </a:xfrm>
          <a:prstGeom prst="ellipse">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9" name="Google Shape;249;p15" descr="https://mcdonalds.com.au/sites/mcdonalds.com.au/files/hero_pdt_big_mac.png"/>
          <p:cNvPicPr preferRelativeResize="0"/>
          <p:nvPr/>
        </p:nvPicPr>
        <p:blipFill rotWithShape="1">
          <a:blip r:embed="rId5">
            <a:alphaModFix/>
          </a:blip>
          <a:srcRect/>
          <a:stretch/>
        </p:blipFill>
        <p:spPr>
          <a:xfrm>
            <a:off x="8581234" y="2618935"/>
            <a:ext cx="1175338" cy="817700"/>
          </a:xfrm>
          <a:prstGeom prst="rect">
            <a:avLst/>
          </a:prstGeom>
          <a:noFill/>
          <a:ln>
            <a:noFill/>
          </a:ln>
        </p:spPr>
      </p:pic>
      <p:pic>
        <p:nvPicPr>
          <p:cNvPr id="250" name="Google Shape;250;p15" descr="https://mcdonalds.com.au/sites/mcdonalds.com.au/files/hero_pdt_big_mac.png"/>
          <p:cNvPicPr preferRelativeResize="0"/>
          <p:nvPr/>
        </p:nvPicPr>
        <p:blipFill rotWithShape="1">
          <a:blip r:embed="rId5">
            <a:alphaModFix/>
          </a:blip>
          <a:srcRect/>
          <a:stretch/>
        </p:blipFill>
        <p:spPr>
          <a:xfrm>
            <a:off x="10379637" y="1971715"/>
            <a:ext cx="1175338" cy="817700"/>
          </a:xfrm>
          <a:prstGeom prst="rect">
            <a:avLst/>
          </a:prstGeom>
          <a:noFill/>
          <a:ln>
            <a:noFill/>
          </a:ln>
        </p:spPr>
      </p:pic>
      <p:pic>
        <p:nvPicPr>
          <p:cNvPr id="251" name="Google Shape;251;p15" descr="https://mcdonalds.com.au/sites/mcdonalds.com.au/files/hero_pdt_big_mac.png"/>
          <p:cNvPicPr preferRelativeResize="0"/>
          <p:nvPr/>
        </p:nvPicPr>
        <p:blipFill rotWithShape="1">
          <a:blip r:embed="rId5">
            <a:alphaModFix/>
          </a:blip>
          <a:srcRect/>
          <a:stretch/>
        </p:blipFill>
        <p:spPr>
          <a:xfrm>
            <a:off x="10253766" y="2753318"/>
            <a:ext cx="1175338" cy="817700"/>
          </a:xfrm>
          <a:prstGeom prst="rect">
            <a:avLst/>
          </a:prstGeom>
          <a:noFill/>
          <a:ln>
            <a:noFill/>
          </a:ln>
        </p:spPr>
      </p:pic>
      <p:sp>
        <p:nvSpPr>
          <p:cNvPr id="252" name="Google Shape;252;p15"/>
          <p:cNvSpPr txBox="1"/>
          <p:nvPr/>
        </p:nvSpPr>
        <p:spPr>
          <a:xfrm>
            <a:off x="9984248" y="5407429"/>
            <a:ext cx="206635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Dawkins, 1976</a:t>
            </a:r>
            <a:endParaRPr sz="1400" b="0" i="0" u="none" strike="noStrike" cap="none">
              <a:solidFill>
                <a:srgbClr val="000000"/>
              </a:solidFill>
              <a:latin typeface="Arial"/>
              <a:ea typeface="Arial"/>
              <a:cs typeface="Arial"/>
              <a:sym typeface="Arial"/>
            </a:endParaRPr>
          </a:p>
        </p:txBody>
      </p:sp>
      <p:sp>
        <p:nvSpPr>
          <p:cNvPr id="253" name="Google Shape;253;p15"/>
          <p:cNvSpPr txBox="1"/>
          <p:nvPr/>
        </p:nvSpPr>
        <p:spPr>
          <a:xfrm>
            <a:off x="8643757" y="5847660"/>
            <a:ext cx="33530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Coleman and Gross, 1991</a:t>
            </a:r>
            <a:endParaRPr sz="1400" b="0" i="0" u="none" strike="noStrike" cap="none">
              <a:solidFill>
                <a:srgbClr val="000000"/>
              </a:solidFill>
              <a:latin typeface="Arial"/>
              <a:ea typeface="Arial"/>
              <a:cs typeface="Arial"/>
              <a:sym typeface="Arial"/>
            </a:endParaRPr>
          </a:p>
        </p:txBody>
      </p:sp>
      <p:pic>
        <p:nvPicPr>
          <p:cNvPr id="254" name="Google Shape;254;p15" descr="Bird clipart image clip art cartoon of a blue bird standing up"/>
          <p:cNvPicPr preferRelativeResize="0"/>
          <p:nvPr/>
        </p:nvPicPr>
        <p:blipFill rotWithShape="1">
          <a:blip r:embed="rId3">
            <a:alphaModFix/>
          </a:blip>
          <a:srcRect/>
          <a:stretch/>
        </p:blipFill>
        <p:spPr>
          <a:xfrm flipH="1">
            <a:off x="3758877" y="3364326"/>
            <a:ext cx="3672355" cy="2582890"/>
          </a:xfrm>
          <a:prstGeom prst="rect">
            <a:avLst/>
          </a:prstGeom>
          <a:noFill/>
          <a:ln>
            <a:noFill/>
          </a:ln>
        </p:spPr>
      </p:pic>
      <p:pic>
        <p:nvPicPr>
          <p:cNvPr id="255" name="Google Shape;255;p15" descr="http://www.baesystems.com/en/download-en/heritageimage/webImage/20161107130216/1434577822921.jpg"/>
          <p:cNvPicPr preferRelativeResize="0"/>
          <p:nvPr/>
        </p:nvPicPr>
        <p:blipFill rotWithShape="1">
          <a:blip r:embed="rId6">
            <a:alphaModFix/>
          </a:blip>
          <a:srcRect/>
          <a:stretch/>
        </p:blipFill>
        <p:spPr>
          <a:xfrm>
            <a:off x="1421139" y="969383"/>
            <a:ext cx="8457879" cy="47575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24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25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1"/>
                                          </p:stCondLst>
                                        </p:cTn>
                                        <p:tgtEl>
                                          <p:spTgt spid="255"/>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Human reasoning is fallible</a:t>
            </a:r>
            <a:endParaRPr/>
          </a:p>
        </p:txBody>
      </p:sp>
      <p:sp>
        <p:nvSpPr>
          <p:cNvPr id="261" name="Google Shape;261;p1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Some hypotheses are too complex to reason through</a:t>
            </a:r>
            <a:endParaRPr/>
          </a:p>
          <a:p>
            <a:pPr marL="91440" lvl="0" indent="-91440" algn="l" rtl="0">
              <a:lnSpc>
                <a:spcPct val="90000"/>
              </a:lnSpc>
              <a:spcBef>
                <a:spcPts val="1400"/>
              </a:spcBef>
              <a:spcAft>
                <a:spcPts val="0"/>
              </a:spcAft>
              <a:buSzPts val="2800"/>
              <a:buChar char=" "/>
            </a:pPr>
            <a:r>
              <a:rPr lang="en-US" sz="2800"/>
              <a:t>Mate choice constraints:</a:t>
            </a:r>
            <a:endParaRPr/>
          </a:p>
          <a:p>
            <a:pPr marL="384048" lvl="1" indent="-182880" algn="l" rtl="0">
              <a:lnSpc>
                <a:spcPct val="90000"/>
              </a:lnSpc>
              <a:spcBef>
                <a:spcPts val="400"/>
              </a:spcBef>
              <a:spcAft>
                <a:spcPts val="0"/>
              </a:spcAft>
              <a:buSzPts val="2400"/>
              <a:buChar char="◦"/>
            </a:pPr>
            <a:r>
              <a:rPr lang="en-US" sz="2400"/>
              <a:t>Availability of preference-fulfilling mates</a:t>
            </a:r>
            <a:endParaRPr/>
          </a:p>
          <a:p>
            <a:pPr marL="384048" lvl="1" indent="-182880" algn="l" rtl="0">
              <a:lnSpc>
                <a:spcPct val="90000"/>
              </a:lnSpc>
              <a:spcBef>
                <a:spcPts val="600"/>
              </a:spcBef>
              <a:spcAft>
                <a:spcPts val="0"/>
              </a:spcAft>
              <a:buSzPts val="2400"/>
              <a:buChar char="◦"/>
            </a:pPr>
            <a:r>
              <a:rPr lang="en-US" sz="2400"/>
              <a:t>Presence of competitors</a:t>
            </a:r>
            <a:endParaRPr/>
          </a:p>
          <a:p>
            <a:pPr marL="384048" lvl="1" indent="-182880" algn="l" rtl="0">
              <a:lnSpc>
                <a:spcPct val="90000"/>
              </a:lnSpc>
              <a:spcBef>
                <a:spcPts val="600"/>
              </a:spcBef>
              <a:spcAft>
                <a:spcPts val="0"/>
              </a:spcAft>
              <a:buSzPts val="2400"/>
              <a:buChar char="◦"/>
            </a:pPr>
            <a:r>
              <a:rPr lang="en-US" sz="2400"/>
              <a:t>Requirement of mutual attraction</a:t>
            </a:r>
            <a:endParaRPr/>
          </a:p>
          <a:p>
            <a:pPr marL="91440" lvl="0" indent="-91440" algn="l" rtl="0">
              <a:lnSpc>
                <a:spcPct val="90000"/>
              </a:lnSpc>
              <a:spcBef>
                <a:spcPts val="1600"/>
              </a:spcBef>
              <a:spcAft>
                <a:spcPts val="0"/>
              </a:spcAft>
              <a:buSzPts val="2800"/>
              <a:buChar char=" "/>
            </a:pPr>
            <a:r>
              <a:rPr lang="en-US" sz="2800"/>
              <a:t>How predictive should mate preferences be?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17"/>
          <p:cNvPicPr preferRelativeResize="0"/>
          <p:nvPr/>
        </p:nvPicPr>
        <p:blipFill rotWithShape="1">
          <a:blip r:embed="rId3">
            <a:alphaModFix/>
          </a:blip>
          <a:srcRect/>
          <a:stretch/>
        </p:blipFill>
        <p:spPr>
          <a:xfrm>
            <a:off x="181254" y="416951"/>
            <a:ext cx="11546378" cy="5329098"/>
          </a:xfrm>
          <a:prstGeom prst="rect">
            <a:avLst/>
          </a:prstGeom>
          <a:noFill/>
          <a:ln>
            <a:noFill/>
          </a:ln>
        </p:spPr>
      </p:pic>
      <p:sp>
        <p:nvSpPr>
          <p:cNvPr id="267" name="Google Shape;267;p17"/>
          <p:cNvSpPr txBox="1"/>
          <p:nvPr/>
        </p:nvSpPr>
        <p:spPr>
          <a:xfrm>
            <a:off x="9188726" y="5938630"/>
            <a:ext cx="295192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Conroy-Beam &amp; Buss, 2019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Models facilitate communication</a:t>
            </a:r>
            <a:endParaRPr/>
          </a:p>
        </p:txBody>
      </p:sp>
      <p:sp>
        <p:nvSpPr>
          <p:cNvPr id="273" name="Google Shape;273;p1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Char char=" "/>
            </a:pPr>
            <a:r>
              <a:rPr lang="en-US" sz="3200"/>
              <a:t>Our assumptions are often implicit</a:t>
            </a:r>
            <a:endParaRPr/>
          </a:p>
          <a:p>
            <a:pPr marL="384048" lvl="1" indent="-190500" algn="l" rtl="0">
              <a:lnSpc>
                <a:spcPct val="90000"/>
              </a:lnSpc>
              <a:spcBef>
                <a:spcPts val="400"/>
              </a:spcBef>
              <a:spcAft>
                <a:spcPts val="0"/>
              </a:spcAft>
              <a:buSzPts val="3000"/>
              <a:buChar char="◦"/>
            </a:pPr>
            <a:r>
              <a:rPr lang="en-US" sz="3000"/>
              <a:t>Computer code forces assumptions to be explicit</a:t>
            </a:r>
            <a:endParaRPr/>
          </a:p>
          <a:p>
            <a:pPr marL="384048" lvl="1" indent="-190500" algn="l" rtl="0">
              <a:lnSpc>
                <a:spcPct val="90000"/>
              </a:lnSpc>
              <a:spcBef>
                <a:spcPts val="600"/>
              </a:spcBef>
              <a:spcAft>
                <a:spcPts val="0"/>
              </a:spcAft>
              <a:buSzPts val="3000"/>
              <a:buChar char="◦"/>
            </a:pPr>
            <a:r>
              <a:rPr lang="en-US" sz="3000"/>
              <a:t>Computer code can be shared with others</a:t>
            </a:r>
            <a:endParaRPr/>
          </a:p>
          <a:p>
            <a:pPr marL="91440" lvl="0" indent="-91440" algn="l" rtl="0">
              <a:lnSpc>
                <a:spcPct val="90000"/>
              </a:lnSpc>
              <a:spcBef>
                <a:spcPts val="1600"/>
              </a:spcBef>
              <a:spcAft>
                <a:spcPts val="0"/>
              </a:spcAft>
              <a:buSzPts val="3200"/>
              <a:buChar char=" "/>
            </a:pPr>
            <a:r>
              <a:rPr lang="en-US" sz="3200"/>
              <a:t>Verbal arguments can be misleading</a:t>
            </a:r>
            <a:endParaRPr/>
          </a:p>
          <a:p>
            <a:pPr marL="384048" lvl="1" indent="-190500" algn="l" rtl="0">
              <a:lnSpc>
                <a:spcPct val="90000"/>
              </a:lnSpc>
              <a:spcBef>
                <a:spcPts val="400"/>
              </a:spcBef>
              <a:spcAft>
                <a:spcPts val="0"/>
              </a:spcAft>
              <a:buSzPts val="3000"/>
              <a:buChar char="◦"/>
            </a:pPr>
            <a:r>
              <a:rPr lang="en-US" sz="3000"/>
              <a:t>Computer code speaks for itself</a:t>
            </a:r>
            <a:endParaRPr/>
          </a:p>
          <a:p>
            <a:pPr marL="384048" lvl="1" indent="-190500" algn="l" rtl="0">
              <a:lnSpc>
                <a:spcPct val="90000"/>
              </a:lnSpc>
              <a:spcBef>
                <a:spcPts val="600"/>
              </a:spcBef>
              <a:spcAft>
                <a:spcPts val="0"/>
              </a:spcAft>
              <a:buSzPts val="3000"/>
              <a:buChar char="◦"/>
            </a:pPr>
            <a:r>
              <a:rPr lang="en-US" sz="3000"/>
              <a:t>Computer code can be manipulated</a:t>
            </a:r>
            <a:endParaRPr/>
          </a:p>
          <a:p>
            <a:pPr marL="384048" lvl="1" indent="0" algn="l" rtl="0">
              <a:lnSpc>
                <a:spcPct val="90000"/>
              </a:lnSpc>
              <a:spcBef>
                <a:spcPts val="600"/>
              </a:spcBef>
              <a:spcAft>
                <a:spcPts val="0"/>
              </a:spcAft>
              <a:buSzPts val="3000"/>
              <a:buNone/>
            </a:pPr>
            <a:endParaRPr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Goals</a:t>
            </a:r>
            <a:endParaRPr/>
          </a:p>
        </p:txBody>
      </p:sp>
      <p:sp>
        <p:nvSpPr>
          <p:cNvPr id="107" name="Google Shape;107;p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What is an agent-based model?</a:t>
            </a:r>
            <a:endParaRPr/>
          </a:p>
          <a:p>
            <a:pPr marL="91440" lvl="0" indent="-91440" algn="l" rtl="0">
              <a:lnSpc>
                <a:spcPct val="90000"/>
              </a:lnSpc>
              <a:spcBef>
                <a:spcPts val="1400"/>
              </a:spcBef>
              <a:spcAft>
                <a:spcPts val="0"/>
              </a:spcAft>
              <a:buSzPts val="2800"/>
              <a:buChar char=" "/>
            </a:pPr>
            <a:r>
              <a:rPr lang="en-US" sz="2800"/>
              <a:t>Why construct agent-based models?</a:t>
            </a:r>
            <a:endParaRPr/>
          </a:p>
          <a:p>
            <a:pPr marL="91440" lvl="0" indent="-91440" algn="l" rtl="0">
              <a:lnSpc>
                <a:spcPct val="90000"/>
              </a:lnSpc>
              <a:spcBef>
                <a:spcPts val="1400"/>
              </a:spcBef>
              <a:spcAft>
                <a:spcPts val="0"/>
              </a:spcAft>
              <a:buSzPts val="2800"/>
              <a:buChar char=" "/>
            </a:pPr>
            <a:r>
              <a:rPr lang="en-US" sz="2800"/>
              <a:t>What are the parts of an agent-based model?</a:t>
            </a:r>
            <a:endParaRPr/>
          </a:p>
          <a:p>
            <a:pPr marL="91440" lvl="0" indent="-91440" algn="l" rtl="0">
              <a:lnSpc>
                <a:spcPct val="90000"/>
              </a:lnSpc>
              <a:spcBef>
                <a:spcPts val="1400"/>
              </a:spcBef>
              <a:spcAft>
                <a:spcPts val="0"/>
              </a:spcAft>
              <a:buSzPts val="2800"/>
              <a:buChar char=" "/>
            </a:pPr>
            <a:r>
              <a:rPr lang="en-US" sz="2800"/>
              <a:t>How does one construct agent-based models?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19" descr="http://archives-dc.library.caltech.edu/islandora/object/ct1%3A483/datastream/JPG/view"/>
          <p:cNvPicPr preferRelativeResize="0"/>
          <p:nvPr/>
        </p:nvPicPr>
        <p:blipFill rotWithShape="1">
          <a:blip r:embed="rId3">
            <a:alphaModFix/>
          </a:blip>
          <a:srcRect b="13612"/>
          <a:stretch/>
        </p:blipFill>
        <p:spPr>
          <a:xfrm>
            <a:off x="1717674" y="595312"/>
            <a:ext cx="8695029" cy="5157788"/>
          </a:xfrm>
          <a:prstGeom prst="rect">
            <a:avLst/>
          </a:prstGeom>
          <a:noFill/>
          <a:ln>
            <a:noFill/>
          </a:ln>
        </p:spPr>
      </p:pic>
      <p:sp>
        <p:nvSpPr>
          <p:cNvPr id="279" name="Google Shape;279;p19"/>
          <p:cNvSpPr/>
          <p:nvPr/>
        </p:nvSpPr>
        <p:spPr>
          <a:xfrm>
            <a:off x="1978429" y="864524"/>
            <a:ext cx="4563687" cy="1487978"/>
          </a:xfrm>
          <a:prstGeom prst="rect">
            <a:avLst/>
          </a:prstGeom>
          <a:noFill/>
          <a:ln w="762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0"/>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a:t>What are the parts of an agent-based model?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What are the parts of an agent-based model?</a:t>
            </a:r>
            <a:endParaRPr/>
          </a:p>
        </p:txBody>
      </p:sp>
      <p:sp>
        <p:nvSpPr>
          <p:cNvPr id="290" name="Google Shape;290;p2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600"/>
              <a:buChar char=" "/>
            </a:pPr>
            <a:r>
              <a:rPr lang="en-US" sz="3600"/>
              <a:t>Key components: </a:t>
            </a:r>
            <a:endParaRPr/>
          </a:p>
          <a:p>
            <a:pPr marL="384048" lvl="1" indent="-203200" algn="l" rtl="0">
              <a:lnSpc>
                <a:spcPct val="90000"/>
              </a:lnSpc>
              <a:spcBef>
                <a:spcPts val="400"/>
              </a:spcBef>
              <a:spcAft>
                <a:spcPts val="0"/>
              </a:spcAft>
              <a:buSzPts val="3200"/>
              <a:buChar char="◦"/>
            </a:pPr>
            <a:r>
              <a:rPr lang="en-US" sz="3200"/>
              <a:t>Agents (and Environments)</a:t>
            </a:r>
            <a:endParaRPr/>
          </a:p>
          <a:p>
            <a:pPr marL="384048" lvl="1" indent="-203200" algn="l" rtl="0">
              <a:lnSpc>
                <a:spcPct val="90000"/>
              </a:lnSpc>
              <a:spcBef>
                <a:spcPts val="600"/>
              </a:spcBef>
              <a:spcAft>
                <a:spcPts val="0"/>
              </a:spcAft>
              <a:buSzPts val="3200"/>
              <a:buChar char="◦"/>
            </a:pPr>
            <a:r>
              <a:rPr lang="en-US" sz="3200"/>
              <a:t>Life cycle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2"/>
          <p:cNvSpPr/>
          <p:nvPr/>
        </p:nvSpPr>
        <p:spPr>
          <a:xfrm>
            <a:off x="1271847" y="1845735"/>
            <a:ext cx="3981797" cy="433062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6" name="Google Shape;296;p2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Agents</a:t>
            </a:r>
            <a:endParaRPr/>
          </a:p>
        </p:txBody>
      </p:sp>
      <p:sp>
        <p:nvSpPr>
          <p:cNvPr id="297" name="Google Shape;297;p22"/>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Char char=" "/>
            </a:pPr>
            <a:r>
              <a:rPr lang="en-US" sz="3200"/>
              <a:t>What is an agent?</a:t>
            </a:r>
            <a:endParaRPr/>
          </a:p>
          <a:p>
            <a:pPr marL="91440" lvl="0" indent="-91440" algn="l" rtl="0">
              <a:lnSpc>
                <a:spcPct val="90000"/>
              </a:lnSpc>
              <a:spcBef>
                <a:spcPts val="1400"/>
              </a:spcBef>
              <a:spcAft>
                <a:spcPts val="0"/>
              </a:spcAft>
              <a:buSzPts val="3200"/>
              <a:buChar char=" "/>
            </a:pPr>
            <a:r>
              <a:rPr lang="en-US" sz="3200"/>
              <a:t>Autonomous entity:</a:t>
            </a:r>
            <a:endParaRPr/>
          </a:p>
          <a:p>
            <a:pPr marL="384048" lvl="1" indent="-182880" algn="l" rtl="0">
              <a:lnSpc>
                <a:spcPct val="90000"/>
              </a:lnSpc>
              <a:spcBef>
                <a:spcPts val="400"/>
              </a:spcBef>
              <a:spcAft>
                <a:spcPts val="0"/>
              </a:spcAft>
              <a:buSzPts val="2800"/>
              <a:buChar char="◦"/>
            </a:pPr>
            <a:r>
              <a:rPr lang="en-US" sz="2800"/>
              <a:t>People</a:t>
            </a:r>
            <a:endParaRPr/>
          </a:p>
          <a:p>
            <a:pPr marL="384048" lvl="1" indent="-182880" algn="l" rtl="0">
              <a:lnSpc>
                <a:spcPct val="90000"/>
              </a:lnSpc>
              <a:spcBef>
                <a:spcPts val="600"/>
              </a:spcBef>
              <a:spcAft>
                <a:spcPts val="0"/>
              </a:spcAft>
              <a:buSzPts val="2800"/>
              <a:buChar char="◦"/>
            </a:pPr>
            <a:r>
              <a:rPr lang="en-US" sz="2800"/>
              <a:t>Psychological mechanisms</a:t>
            </a:r>
            <a:endParaRPr/>
          </a:p>
          <a:p>
            <a:pPr marL="384048" lvl="1" indent="-182880" algn="l" rtl="0">
              <a:lnSpc>
                <a:spcPct val="90000"/>
              </a:lnSpc>
              <a:spcBef>
                <a:spcPts val="600"/>
              </a:spcBef>
              <a:spcAft>
                <a:spcPts val="0"/>
              </a:spcAft>
              <a:buSzPts val="2800"/>
              <a:buChar char="◦"/>
            </a:pPr>
            <a:r>
              <a:rPr lang="en-US" sz="2800"/>
              <a:t>Groups of people</a:t>
            </a:r>
            <a:endParaRPr/>
          </a:p>
          <a:p>
            <a:pPr marL="384048" lvl="1" indent="-182880" algn="l" rtl="0">
              <a:lnSpc>
                <a:spcPct val="90000"/>
              </a:lnSpc>
              <a:spcBef>
                <a:spcPts val="600"/>
              </a:spcBef>
              <a:spcAft>
                <a:spcPts val="0"/>
              </a:spcAft>
              <a:buSzPts val="2800"/>
              <a:buChar char="◦"/>
            </a:pPr>
            <a:r>
              <a:rPr lang="en-US" sz="2800"/>
              <a:t>Etc.</a:t>
            </a:r>
            <a:endParaRPr/>
          </a:p>
        </p:txBody>
      </p:sp>
      <p:sp>
        <p:nvSpPr>
          <p:cNvPr id="298" name="Google Shape;298;p22"/>
          <p:cNvSpPr/>
          <p:nvPr/>
        </p:nvSpPr>
        <p:spPr>
          <a:xfrm>
            <a:off x="2286001" y="2032773"/>
            <a:ext cx="1961804" cy="1961804"/>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9" name="Google Shape;299;p22"/>
          <p:cNvSpPr/>
          <p:nvPr/>
        </p:nvSpPr>
        <p:spPr>
          <a:xfrm>
            <a:off x="1775013" y="4181615"/>
            <a:ext cx="2486515" cy="40011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Autonomous entity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3"/>
          <p:cNvSpPr/>
          <p:nvPr/>
        </p:nvSpPr>
        <p:spPr>
          <a:xfrm>
            <a:off x="1271847" y="1845735"/>
            <a:ext cx="3981797" cy="433062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Agents</a:t>
            </a:r>
            <a:endParaRPr/>
          </a:p>
        </p:txBody>
      </p:sp>
      <p:sp>
        <p:nvSpPr>
          <p:cNvPr id="306" name="Google Shape;306;p23"/>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Char char=" "/>
            </a:pPr>
            <a:r>
              <a:rPr lang="en-US" sz="3200"/>
              <a:t>What are agents like?</a:t>
            </a:r>
            <a:endParaRPr/>
          </a:p>
          <a:p>
            <a:pPr marL="91440" lvl="0" indent="-91440" algn="l" rtl="0">
              <a:lnSpc>
                <a:spcPct val="90000"/>
              </a:lnSpc>
              <a:spcBef>
                <a:spcPts val="1400"/>
              </a:spcBef>
              <a:spcAft>
                <a:spcPts val="0"/>
              </a:spcAft>
              <a:buSzPts val="3200"/>
              <a:buChar char=" "/>
            </a:pPr>
            <a:r>
              <a:rPr lang="en-US" sz="3200"/>
              <a:t>Decision rules:</a:t>
            </a:r>
            <a:endParaRPr/>
          </a:p>
          <a:p>
            <a:pPr marL="384048" lvl="1" indent="-182880" algn="l" rtl="0">
              <a:lnSpc>
                <a:spcPct val="90000"/>
              </a:lnSpc>
              <a:spcBef>
                <a:spcPts val="400"/>
              </a:spcBef>
              <a:spcAft>
                <a:spcPts val="0"/>
              </a:spcAft>
              <a:buSzPts val="2800"/>
              <a:buChar char="◦"/>
            </a:pPr>
            <a:r>
              <a:rPr lang="en-US" sz="2800"/>
              <a:t>If hungry, search food</a:t>
            </a:r>
            <a:endParaRPr/>
          </a:p>
          <a:p>
            <a:pPr marL="384048" lvl="1" indent="-182880" algn="l" rtl="0">
              <a:lnSpc>
                <a:spcPct val="90000"/>
              </a:lnSpc>
              <a:spcBef>
                <a:spcPts val="600"/>
              </a:spcBef>
              <a:spcAft>
                <a:spcPts val="0"/>
              </a:spcAft>
              <a:buSzPts val="2800"/>
              <a:buChar char="◦"/>
            </a:pPr>
            <a:r>
              <a:rPr lang="en-US" sz="2800"/>
              <a:t>If find food, then eat</a:t>
            </a:r>
            <a:endParaRPr/>
          </a:p>
          <a:p>
            <a:pPr marL="384048" lvl="1" indent="-182880" algn="l" rtl="0">
              <a:lnSpc>
                <a:spcPct val="90000"/>
              </a:lnSpc>
              <a:spcBef>
                <a:spcPts val="600"/>
              </a:spcBef>
              <a:spcAft>
                <a:spcPts val="0"/>
              </a:spcAft>
              <a:buSzPts val="2800"/>
              <a:buChar char="◦"/>
            </a:pPr>
            <a:r>
              <a:rPr lang="en-US" sz="2800"/>
              <a:t>If not food, then die</a:t>
            </a:r>
            <a:endParaRPr/>
          </a:p>
          <a:p>
            <a:pPr marL="384048" lvl="1" indent="-182880" algn="l" rtl="0">
              <a:lnSpc>
                <a:spcPct val="90000"/>
              </a:lnSpc>
              <a:spcBef>
                <a:spcPts val="600"/>
              </a:spcBef>
              <a:spcAft>
                <a:spcPts val="0"/>
              </a:spcAft>
              <a:buSzPts val="2800"/>
              <a:buChar char="◦"/>
            </a:pPr>
            <a:r>
              <a:rPr lang="en-US" sz="2800"/>
              <a:t>If alive, reproduce</a:t>
            </a:r>
            <a:endParaRPr/>
          </a:p>
          <a:p>
            <a:pPr marL="384048" lvl="1" indent="-182880" algn="l" rtl="0">
              <a:lnSpc>
                <a:spcPct val="90000"/>
              </a:lnSpc>
              <a:spcBef>
                <a:spcPts val="600"/>
              </a:spcBef>
              <a:spcAft>
                <a:spcPts val="0"/>
              </a:spcAft>
              <a:buSzPts val="2800"/>
              <a:buChar char="◦"/>
            </a:pPr>
            <a:r>
              <a:rPr lang="en-US" sz="2800"/>
              <a:t>Etc.</a:t>
            </a:r>
            <a:endParaRPr/>
          </a:p>
        </p:txBody>
      </p:sp>
      <p:sp>
        <p:nvSpPr>
          <p:cNvPr id="307" name="Google Shape;307;p23"/>
          <p:cNvSpPr/>
          <p:nvPr/>
        </p:nvSpPr>
        <p:spPr>
          <a:xfrm>
            <a:off x="2286001" y="2032773"/>
            <a:ext cx="1961804" cy="1961804"/>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8" name="Google Shape;308;p23"/>
          <p:cNvSpPr/>
          <p:nvPr/>
        </p:nvSpPr>
        <p:spPr>
          <a:xfrm>
            <a:off x="1775013" y="4181615"/>
            <a:ext cx="2486515" cy="40011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Autonomous entity</a:t>
            </a:r>
            <a:endParaRPr sz="1400" b="0" i="0" u="none" strike="noStrike" cap="none">
              <a:solidFill>
                <a:srgbClr val="000000"/>
              </a:solidFill>
              <a:latin typeface="Arial"/>
              <a:ea typeface="Arial"/>
              <a:cs typeface="Arial"/>
              <a:sym typeface="Arial"/>
            </a:endParaRPr>
          </a:p>
        </p:txBody>
      </p:sp>
      <p:sp>
        <p:nvSpPr>
          <p:cNvPr id="309" name="Google Shape;309;p23"/>
          <p:cNvSpPr/>
          <p:nvPr/>
        </p:nvSpPr>
        <p:spPr>
          <a:xfrm>
            <a:off x="1775013" y="4181615"/>
            <a:ext cx="2486515" cy="7078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Autonomous entity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Decision rules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p:nvPr/>
        </p:nvSpPr>
        <p:spPr>
          <a:xfrm>
            <a:off x="1271847" y="1845735"/>
            <a:ext cx="3981797" cy="433062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Agents</a:t>
            </a:r>
            <a:endParaRPr/>
          </a:p>
        </p:txBody>
      </p:sp>
      <p:sp>
        <p:nvSpPr>
          <p:cNvPr id="316" name="Google Shape;316;p24"/>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Char char=" "/>
            </a:pPr>
            <a:r>
              <a:rPr lang="en-US" sz="3200"/>
              <a:t>What are agents like?</a:t>
            </a:r>
            <a:endParaRPr/>
          </a:p>
          <a:p>
            <a:pPr marL="91440" lvl="0" indent="-91440" algn="l" rtl="0">
              <a:lnSpc>
                <a:spcPct val="90000"/>
              </a:lnSpc>
              <a:spcBef>
                <a:spcPts val="1400"/>
              </a:spcBef>
              <a:spcAft>
                <a:spcPts val="0"/>
              </a:spcAft>
              <a:buSzPts val="3200"/>
              <a:buChar char=" "/>
            </a:pPr>
            <a:r>
              <a:rPr lang="en-US" sz="3200"/>
              <a:t>Features:</a:t>
            </a:r>
            <a:endParaRPr/>
          </a:p>
          <a:p>
            <a:pPr marL="384048" lvl="1" indent="-182880" algn="l" rtl="0">
              <a:lnSpc>
                <a:spcPct val="90000"/>
              </a:lnSpc>
              <a:spcBef>
                <a:spcPts val="400"/>
              </a:spcBef>
              <a:spcAft>
                <a:spcPts val="0"/>
              </a:spcAft>
              <a:buSzPts val="2600"/>
              <a:buChar char="◦"/>
            </a:pPr>
            <a:r>
              <a:rPr lang="en-US" sz="2600"/>
              <a:t>States (Hunger: 0 = Hungry; 1= full)</a:t>
            </a:r>
            <a:endParaRPr/>
          </a:p>
          <a:p>
            <a:pPr marL="384048" lvl="1" indent="-182880" algn="l" rtl="0">
              <a:lnSpc>
                <a:spcPct val="90000"/>
              </a:lnSpc>
              <a:spcBef>
                <a:spcPts val="600"/>
              </a:spcBef>
              <a:spcAft>
                <a:spcPts val="0"/>
              </a:spcAft>
              <a:buSzPts val="2600"/>
              <a:buChar char="◦"/>
            </a:pPr>
            <a:r>
              <a:rPr lang="en-US" sz="2600"/>
              <a:t>Traits (Movement Speed: 0-10 steps/tick)</a:t>
            </a:r>
            <a:endParaRPr/>
          </a:p>
          <a:p>
            <a:pPr marL="384048" lvl="1" indent="-182880" algn="l" rtl="0">
              <a:lnSpc>
                <a:spcPct val="90000"/>
              </a:lnSpc>
              <a:spcBef>
                <a:spcPts val="600"/>
              </a:spcBef>
              <a:spcAft>
                <a:spcPts val="0"/>
              </a:spcAft>
              <a:buSzPts val="2600"/>
              <a:buChar char="◦"/>
            </a:pPr>
            <a:r>
              <a:rPr lang="en-US" sz="2600"/>
              <a:t>Identities (Sheep vs. wolf)</a:t>
            </a:r>
            <a:endParaRPr/>
          </a:p>
          <a:p>
            <a:pPr marL="384048" lvl="1" indent="-17779" algn="l" rtl="0">
              <a:lnSpc>
                <a:spcPct val="90000"/>
              </a:lnSpc>
              <a:spcBef>
                <a:spcPts val="600"/>
              </a:spcBef>
              <a:spcAft>
                <a:spcPts val="0"/>
              </a:spcAft>
              <a:buSzPts val="2600"/>
              <a:buNone/>
            </a:pPr>
            <a:endParaRPr sz="2600"/>
          </a:p>
        </p:txBody>
      </p:sp>
      <p:sp>
        <p:nvSpPr>
          <p:cNvPr id="317" name="Google Shape;317;p24"/>
          <p:cNvSpPr/>
          <p:nvPr/>
        </p:nvSpPr>
        <p:spPr>
          <a:xfrm>
            <a:off x="2286001" y="2032773"/>
            <a:ext cx="1961804" cy="1961804"/>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4"/>
          <p:cNvSpPr/>
          <p:nvPr/>
        </p:nvSpPr>
        <p:spPr>
          <a:xfrm>
            <a:off x="1775013" y="4181615"/>
            <a:ext cx="2486515" cy="7078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Autonomous entity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Decision rules</a:t>
            </a:r>
            <a:endParaRPr sz="1400" b="0" i="0" u="none" strike="noStrike" cap="none">
              <a:solidFill>
                <a:srgbClr val="000000"/>
              </a:solidFill>
              <a:latin typeface="Arial"/>
              <a:ea typeface="Arial"/>
              <a:cs typeface="Arial"/>
              <a:sym typeface="Arial"/>
            </a:endParaRPr>
          </a:p>
        </p:txBody>
      </p:sp>
      <p:sp>
        <p:nvSpPr>
          <p:cNvPr id="319" name="Google Shape;319;p24"/>
          <p:cNvSpPr/>
          <p:nvPr/>
        </p:nvSpPr>
        <p:spPr>
          <a:xfrm>
            <a:off x="1775013" y="4181615"/>
            <a:ext cx="2486515" cy="101566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Autonomous entity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Decision rules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Features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5"/>
          <p:cNvSpPr/>
          <p:nvPr/>
        </p:nvSpPr>
        <p:spPr>
          <a:xfrm>
            <a:off x="1271847" y="1845735"/>
            <a:ext cx="3981797" cy="433062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5" name="Google Shape;325;p2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Agents</a:t>
            </a:r>
            <a:endParaRPr/>
          </a:p>
        </p:txBody>
      </p:sp>
      <p:sp>
        <p:nvSpPr>
          <p:cNvPr id="326" name="Google Shape;326;p25"/>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Char char=" "/>
            </a:pPr>
            <a:r>
              <a:rPr lang="en-US" sz="3200"/>
              <a:t>What are agents like?</a:t>
            </a:r>
            <a:endParaRPr/>
          </a:p>
          <a:p>
            <a:pPr marL="91440" lvl="0" indent="-91440" algn="l" rtl="0">
              <a:lnSpc>
                <a:spcPct val="90000"/>
              </a:lnSpc>
              <a:spcBef>
                <a:spcPts val="1400"/>
              </a:spcBef>
              <a:spcAft>
                <a:spcPts val="0"/>
              </a:spcAft>
              <a:buSzPts val="3200"/>
              <a:buChar char=" "/>
            </a:pPr>
            <a:r>
              <a:rPr lang="en-US" sz="3200"/>
              <a:t>Environment:</a:t>
            </a:r>
            <a:endParaRPr/>
          </a:p>
          <a:p>
            <a:pPr marL="384048" lvl="1" indent="-182880" algn="l" rtl="0">
              <a:lnSpc>
                <a:spcPct val="90000"/>
              </a:lnSpc>
              <a:spcBef>
                <a:spcPts val="400"/>
              </a:spcBef>
              <a:spcAft>
                <a:spcPts val="0"/>
              </a:spcAft>
              <a:buSzPts val="2400"/>
              <a:buChar char="◦"/>
            </a:pPr>
            <a:r>
              <a:rPr lang="en-US" sz="2400"/>
              <a:t>Other agents</a:t>
            </a:r>
            <a:endParaRPr/>
          </a:p>
          <a:p>
            <a:pPr marL="384048" lvl="1" indent="-182880" algn="l" rtl="0">
              <a:lnSpc>
                <a:spcPct val="90000"/>
              </a:lnSpc>
              <a:spcBef>
                <a:spcPts val="600"/>
              </a:spcBef>
              <a:spcAft>
                <a:spcPts val="0"/>
              </a:spcAft>
              <a:buSzPts val="2400"/>
              <a:buChar char="◦"/>
            </a:pPr>
            <a:r>
              <a:rPr lang="en-US" sz="2400"/>
              <a:t>Space</a:t>
            </a:r>
            <a:endParaRPr/>
          </a:p>
          <a:p>
            <a:pPr marL="384048" lvl="1" indent="-182880" algn="l" rtl="0">
              <a:lnSpc>
                <a:spcPct val="90000"/>
              </a:lnSpc>
              <a:spcBef>
                <a:spcPts val="600"/>
              </a:spcBef>
              <a:spcAft>
                <a:spcPts val="0"/>
              </a:spcAft>
              <a:buSzPts val="2400"/>
              <a:buChar char="◦"/>
            </a:pPr>
            <a:r>
              <a:rPr lang="en-US" sz="2400"/>
              <a:t>Opportunities (food, shelter)</a:t>
            </a:r>
            <a:endParaRPr/>
          </a:p>
          <a:p>
            <a:pPr marL="384048" lvl="1" indent="-182880" algn="l" rtl="0">
              <a:lnSpc>
                <a:spcPct val="90000"/>
              </a:lnSpc>
              <a:spcBef>
                <a:spcPts val="600"/>
              </a:spcBef>
              <a:spcAft>
                <a:spcPts val="0"/>
              </a:spcAft>
              <a:buSzPts val="2400"/>
              <a:buChar char="◦"/>
            </a:pPr>
            <a:r>
              <a:rPr lang="en-US" sz="2400"/>
              <a:t>Challenges (barriers, traps)</a:t>
            </a:r>
            <a:endParaRPr/>
          </a:p>
        </p:txBody>
      </p:sp>
      <p:sp>
        <p:nvSpPr>
          <p:cNvPr id="327" name="Google Shape;327;p25"/>
          <p:cNvSpPr/>
          <p:nvPr/>
        </p:nvSpPr>
        <p:spPr>
          <a:xfrm>
            <a:off x="2286001" y="2032773"/>
            <a:ext cx="1961804" cy="1961804"/>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8" name="Google Shape;328;p25"/>
          <p:cNvSpPr/>
          <p:nvPr/>
        </p:nvSpPr>
        <p:spPr>
          <a:xfrm>
            <a:off x="1775013" y="4181615"/>
            <a:ext cx="2486515" cy="132343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Autonomous entity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Decision rules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Features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Environment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What are the parts of an agent-based model?</a:t>
            </a:r>
            <a:endParaRPr/>
          </a:p>
        </p:txBody>
      </p:sp>
      <p:grpSp>
        <p:nvGrpSpPr>
          <p:cNvPr id="334" name="Google Shape;334;p26"/>
          <p:cNvGrpSpPr/>
          <p:nvPr/>
        </p:nvGrpSpPr>
        <p:grpSpPr>
          <a:xfrm>
            <a:off x="1853048" y="3341160"/>
            <a:ext cx="1788531" cy="1945215"/>
            <a:chOff x="1165820" y="3966280"/>
            <a:chExt cx="3981797" cy="4330621"/>
          </a:xfrm>
        </p:grpSpPr>
        <p:sp>
          <p:nvSpPr>
            <p:cNvPr id="335" name="Google Shape;335;p26"/>
            <p:cNvSpPr/>
            <p:nvPr/>
          </p:nvSpPr>
          <p:spPr>
            <a:xfrm>
              <a:off x="1165820" y="3966280"/>
              <a:ext cx="3981797" cy="4330621"/>
            </a:xfrm>
            <a:prstGeom prst="rect">
              <a:avLst/>
            </a:prstGeom>
            <a:noFill/>
            <a:ln w="158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6"/>
            <p:cNvSpPr/>
            <p:nvPr/>
          </p:nvSpPr>
          <p:spPr>
            <a:xfrm>
              <a:off x="2179973" y="4153318"/>
              <a:ext cx="1961804" cy="1961804"/>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7" name="Google Shape;337;p26"/>
            <p:cNvSpPr/>
            <p:nvPr/>
          </p:nvSpPr>
          <p:spPr>
            <a:xfrm>
              <a:off x="1668987" y="6302159"/>
              <a:ext cx="3080551" cy="143892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900"/>
                <a:buFont typeface="Arial"/>
                <a:buChar char="•"/>
              </a:pPr>
              <a:r>
                <a:rPr lang="en-US" sz="900" b="0" i="0" u="none" strike="noStrike" cap="none">
                  <a:solidFill>
                    <a:schemeClr val="dk1"/>
                  </a:solidFill>
                  <a:latin typeface="Calibri"/>
                  <a:ea typeface="Calibri"/>
                  <a:cs typeface="Calibri"/>
                  <a:sym typeface="Calibri"/>
                </a:rPr>
                <a:t>Autonomous entity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900"/>
                <a:buFont typeface="Arial"/>
                <a:buChar char="•"/>
              </a:pPr>
              <a:r>
                <a:rPr lang="en-US" sz="900" b="0" i="0" u="none" strike="noStrike" cap="none">
                  <a:solidFill>
                    <a:schemeClr val="dk1"/>
                  </a:solidFill>
                  <a:latin typeface="Calibri"/>
                  <a:ea typeface="Calibri"/>
                  <a:cs typeface="Calibri"/>
                  <a:sym typeface="Calibri"/>
                </a:rPr>
                <a:t>Decision rules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900"/>
                <a:buFont typeface="Arial"/>
                <a:buChar char="•"/>
              </a:pPr>
              <a:r>
                <a:rPr lang="en-US" sz="900" b="0" i="0" u="none" strike="noStrike" cap="none">
                  <a:solidFill>
                    <a:schemeClr val="dk1"/>
                  </a:solidFill>
                  <a:latin typeface="Calibri"/>
                  <a:ea typeface="Calibri"/>
                  <a:cs typeface="Calibri"/>
                  <a:sym typeface="Calibri"/>
                </a:rPr>
                <a:t>Features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900"/>
                <a:buFont typeface="Arial"/>
                <a:buChar char="•"/>
              </a:pPr>
              <a:r>
                <a:rPr lang="en-US" sz="900" b="0" i="0" u="none" strike="noStrike" cap="none">
                  <a:solidFill>
                    <a:schemeClr val="dk1"/>
                  </a:solidFill>
                  <a:latin typeface="Calibri"/>
                  <a:ea typeface="Calibri"/>
                  <a:cs typeface="Calibri"/>
                  <a:sym typeface="Calibri"/>
                </a:rPr>
                <a:t>Environment</a:t>
              </a:r>
              <a:endParaRPr sz="1400" b="0" i="0" u="none" strike="noStrike" cap="none">
                <a:solidFill>
                  <a:srgbClr val="000000"/>
                </a:solidFill>
                <a:latin typeface="Arial"/>
                <a:ea typeface="Arial"/>
                <a:cs typeface="Arial"/>
                <a:sym typeface="Arial"/>
              </a:endParaRPr>
            </a:p>
          </p:txBody>
        </p:sp>
      </p:grpSp>
      <p:sp>
        <p:nvSpPr>
          <p:cNvPr id="338" name="Google Shape;338;p26"/>
          <p:cNvSpPr txBox="1"/>
          <p:nvPr/>
        </p:nvSpPr>
        <p:spPr>
          <a:xfrm>
            <a:off x="1097280" y="1845734"/>
            <a:ext cx="10058400" cy="4023360"/>
          </a:xfrm>
          <a:prstGeom prst="rect">
            <a:avLst/>
          </a:prstGeom>
          <a:noFill/>
          <a:ln>
            <a:noFill/>
          </a:ln>
        </p:spPr>
        <p:txBody>
          <a:bodyPr spcFirstLastPara="1" wrap="square" lIns="91425" tIns="45700" rIns="91425" bIns="45700" anchor="t" anchorCtr="0">
            <a:normAutofit/>
          </a:bodyPr>
          <a:lstStyle/>
          <a:p>
            <a:pPr marL="91440" marR="0" lvl="0" indent="-91440" algn="l" rtl="0">
              <a:lnSpc>
                <a:spcPct val="90000"/>
              </a:lnSpc>
              <a:spcBef>
                <a:spcPts val="0"/>
              </a:spcBef>
              <a:spcAft>
                <a:spcPts val="0"/>
              </a:spcAft>
              <a:buClr>
                <a:schemeClr val="accent1"/>
              </a:buClr>
              <a:buSzPts val="2800"/>
              <a:buFont typeface="Calibri"/>
              <a:buChar char=" "/>
            </a:pPr>
            <a:r>
              <a:rPr lang="en-US" sz="2800" b="0" i="0" u="none" strike="noStrike" cap="none">
                <a:solidFill>
                  <a:srgbClr val="3F3F3F"/>
                </a:solidFill>
                <a:latin typeface="Calibri"/>
                <a:ea typeface="Calibri"/>
                <a:cs typeface="Calibri"/>
                <a:sym typeface="Calibri"/>
              </a:rPr>
              <a:t>Key components: </a:t>
            </a:r>
            <a:endParaRPr sz="1400" b="0" i="0" u="none" strike="noStrike" cap="none">
              <a:solidFill>
                <a:srgbClr val="000000"/>
              </a:solidFill>
              <a:latin typeface="Arial"/>
              <a:ea typeface="Arial"/>
              <a:cs typeface="Arial"/>
              <a:sym typeface="Arial"/>
            </a:endParaRPr>
          </a:p>
          <a:p>
            <a:pPr marL="384048" marR="0" lvl="1" indent="-182880" algn="l" rtl="0">
              <a:lnSpc>
                <a:spcPct val="90000"/>
              </a:lnSpc>
              <a:spcBef>
                <a:spcPts val="400"/>
              </a:spcBef>
              <a:spcAft>
                <a:spcPts val="0"/>
              </a:spcAft>
              <a:buClr>
                <a:schemeClr val="accent1"/>
              </a:buClr>
              <a:buSzPts val="2400"/>
              <a:buFont typeface="Calibri"/>
              <a:buChar char="◦"/>
            </a:pPr>
            <a:r>
              <a:rPr lang="en-US" sz="2400" b="0" i="0" u="none" strike="noStrike" cap="none">
                <a:solidFill>
                  <a:srgbClr val="3F3F3F"/>
                </a:solidFill>
                <a:latin typeface="Calibri"/>
                <a:ea typeface="Calibri"/>
                <a:cs typeface="Calibri"/>
                <a:sym typeface="Calibri"/>
              </a:rPr>
              <a:t>Agents</a:t>
            </a:r>
            <a:endParaRPr sz="1400" b="0" i="0" u="none" strike="noStrike" cap="none">
              <a:solidFill>
                <a:srgbClr val="000000"/>
              </a:solidFill>
              <a:latin typeface="Arial"/>
              <a:ea typeface="Arial"/>
              <a:cs typeface="Arial"/>
              <a:sym typeface="Arial"/>
            </a:endParaRPr>
          </a:p>
          <a:p>
            <a:pPr marL="384048" marR="0" lvl="1" indent="-182880" algn="l" rtl="0">
              <a:lnSpc>
                <a:spcPct val="90000"/>
              </a:lnSpc>
              <a:spcBef>
                <a:spcPts val="600"/>
              </a:spcBef>
              <a:spcAft>
                <a:spcPts val="0"/>
              </a:spcAft>
              <a:buClr>
                <a:schemeClr val="accent1"/>
              </a:buClr>
              <a:buSzPts val="2400"/>
              <a:buFont typeface="Calibri"/>
              <a:buChar char="◦"/>
            </a:pPr>
            <a:r>
              <a:rPr lang="en-US" sz="2400" b="0" i="0" u="none" strike="noStrike" cap="none">
                <a:solidFill>
                  <a:srgbClr val="3F3F3F"/>
                </a:solidFill>
                <a:latin typeface="Calibri"/>
                <a:ea typeface="Calibri"/>
                <a:cs typeface="Calibri"/>
                <a:sym typeface="Calibri"/>
              </a:rPr>
              <a:t>Life cycle</a:t>
            </a:r>
            <a:endParaRPr sz="1400" b="0" i="0" u="none" strike="noStrike" cap="none">
              <a:solidFill>
                <a:srgbClr val="000000"/>
              </a:solidFill>
              <a:latin typeface="Arial"/>
              <a:ea typeface="Arial"/>
              <a:cs typeface="Arial"/>
              <a:sym typeface="Arial"/>
            </a:endParaRPr>
          </a:p>
        </p:txBody>
      </p:sp>
      <p:sp>
        <p:nvSpPr>
          <p:cNvPr id="339" name="Google Shape;339;p26"/>
          <p:cNvSpPr/>
          <p:nvPr/>
        </p:nvSpPr>
        <p:spPr>
          <a:xfrm>
            <a:off x="8093997" y="2647949"/>
            <a:ext cx="1343025" cy="80962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 name="Google Shape;340;p26"/>
          <p:cNvSpPr/>
          <p:nvPr/>
        </p:nvSpPr>
        <p:spPr>
          <a:xfrm>
            <a:off x="9901497" y="3806173"/>
            <a:ext cx="1343025" cy="80962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1" name="Google Shape;341;p26"/>
          <p:cNvSpPr/>
          <p:nvPr/>
        </p:nvSpPr>
        <p:spPr>
          <a:xfrm>
            <a:off x="8093997" y="5012901"/>
            <a:ext cx="1343025" cy="80962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6"/>
          <p:cNvSpPr/>
          <p:nvPr/>
        </p:nvSpPr>
        <p:spPr>
          <a:xfrm>
            <a:off x="6286498" y="3806173"/>
            <a:ext cx="1343025" cy="80962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6"/>
          <p:cNvSpPr txBox="1"/>
          <p:nvPr/>
        </p:nvSpPr>
        <p:spPr>
          <a:xfrm>
            <a:off x="7851110" y="3942850"/>
            <a:ext cx="18288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Life Cycle</a:t>
            </a:r>
            <a:endParaRPr sz="1400" b="0" i="0" u="none" strike="noStrike" cap="none">
              <a:solidFill>
                <a:srgbClr val="000000"/>
              </a:solidFill>
              <a:latin typeface="Arial"/>
              <a:ea typeface="Arial"/>
              <a:cs typeface="Arial"/>
              <a:sym typeface="Arial"/>
            </a:endParaRPr>
          </a:p>
        </p:txBody>
      </p:sp>
      <p:cxnSp>
        <p:nvCxnSpPr>
          <p:cNvPr id="344" name="Google Shape;344;p26"/>
          <p:cNvCxnSpPr>
            <a:stCxn id="339" idx="3"/>
            <a:endCxn id="340" idx="0"/>
          </p:cNvCxnSpPr>
          <p:nvPr/>
        </p:nvCxnSpPr>
        <p:spPr>
          <a:xfrm>
            <a:off x="9437022" y="3052762"/>
            <a:ext cx="1136100" cy="753300"/>
          </a:xfrm>
          <a:prstGeom prst="curvedConnector2">
            <a:avLst/>
          </a:prstGeom>
          <a:noFill/>
          <a:ln w="76200" cap="flat" cmpd="sng">
            <a:solidFill>
              <a:schemeClr val="accent5"/>
            </a:solidFill>
            <a:prstDash val="solid"/>
            <a:round/>
            <a:headEnd type="none" w="sm" len="sm"/>
            <a:tailEnd type="triangle" w="med" len="med"/>
          </a:ln>
        </p:spPr>
      </p:cxnSp>
      <p:cxnSp>
        <p:nvCxnSpPr>
          <p:cNvPr id="345" name="Google Shape;345;p26"/>
          <p:cNvCxnSpPr>
            <a:stCxn id="340" idx="2"/>
            <a:endCxn id="341" idx="3"/>
          </p:cNvCxnSpPr>
          <p:nvPr/>
        </p:nvCxnSpPr>
        <p:spPr>
          <a:xfrm rot="5400000">
            <a:off x="9604010" y="4448698"/>
            <a:ext cx="801900" cy="1136100"/>
          </a:xfrm>
          <a:prstGeom prst="curvedConnector2">
            <a:avLst/>
          </a:prstGeom>
          <a:noFill/>
          <a:ln w="76200" cap="flat" cmpd="sng">
            <a:solidFill>
              <a:schemeClr val="accent5"/>
            </a:solidFill>
            <a:prstDash val="solid"/>
            <a:round/>
            <a:headEnd type="none" w="sm" len="sm"/>
            <a:tailEnd type="triangle" w="med" len="med"/>
          </a:ln>
        </p:spPr>
      </p:cxnSp>
      <p:cxnSp>
        <p:nvCxnSpPr>
          <p:cNvPr id="346" name="Google Shape;346;p26"/>
          <p:cNvCxnSpPr>
            <a:stCxn id="341" idx="1"/>
            <a:endCxn id="342" idx="2"/>
          </p:cNvCxnSpPr>
          <p:nvPr/>
        </p:nvCxnSpPr>
        <p:spPr>
          <a:xfrm rot="10800000">
            <a:off x="6957897" y="4615814"/>
            <a:ext cx="1136100" cy="801900"/>
          </a:xfrm>
          <a:prstGeom prst="curvedConnector2">
            <a:avLst/>
          </a:prstGeom>
          <a:noFill/>
          <a:ln w="76200" cap="flat" cmpd="sng">
            <a:solidFill>
              <a:schemeClr val="accent5"/>
            </a:solidFill>
            <a:prstDash val="solid"/>
            <a:round/>
            <a:headEnd type="none" w="sm" len="sm"/>
            <a:tailEnd type="triangle" w="med" len="med"/>
          </a:ln>
        </p:spPr>
      </p:cxnSp>
      <p:cxnSp>
        <p:nvCxnSpPr>
          <p:cNvPr id="347" name="Google Shape;347;p26"/>
          <p:cNvCxnSpPr>
            <a:stCxn id="342" idx="0"/>
            <a:endCxn id="339" idx="1"/>
          </p:cNvCxnSpPr>
          <p:nvPr/>
        </p:nvCxnSpPr>
        <p:spPr>
          <a:xfrm rot="-5400000">
            <a:off x="7149411" y="2861473"/>
            <a:ext cx="753300" cy="1136100"/>
          </a:xfrm>
          <a:prstGeom prst="curvedConnector2">
            <a:avLst/>
          </a:prstGeom>
          <a:noFill/>
          <a:ln w="76200" cap="flat" cmpd="sng">
            <a:solidFill>
              <a:schemeClr val="accent5"/>
            </a:solidFill>
            <a:prstDash val="dot"/>
            <a:round/>
            <a:headEnd type="none" w="sm" len="sm"/>
            <a:tailEnd type="triangle" w="med" len="med"/>
          </a:ln>
        </p:spPr>
      </p:cxnSp>
      <p:sp>
        <p:nvSpPr>
          <p:cNvPr id="348" name="Google Shape;348;p26"/>
          <p:cNvSpPr/>
          <p:nvPr/>
        </p:nvSpPr>
        <p:spPr>
          <a:xfrm>
            <a:off x="3991670" y="3865771"/>
            <a:ext cx="1743075" cy="750027"/>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6"/>
          <p:cNvSpPr txBox="1"/>
          <p:nvPr/>
        </p:nvSpPr>
        <p:spPr>
          <a:xfrm>
            <a:off x="1097280" y="1845734"/>
            <a:ext cx="10058400" cy="4023360"/>
          </a:xfrm>
          <a:prstGeom prst="rect">
            <a:avLst/>
          </a:prstGeom>
          <a:noFill/>
          <a:ln>
            <a:noFill/>
          </a:ln>
        </p:spPr>
        <p:txBody>
          <a:bodyPr spcFirstLastPara="1" wrap="square" lIns="91425" tIns="45700" rIns="91425" bIns="45700" anchor="t" anchorCtr="0">
            <a:normAutofit/>
          </a:bodyPr>
          <a:lstStyle/>
          <a:p>
            <a:pPr marL="91440" marR="0" lvl="0" indent="-91440" algn="l" rtl="0">
              <a:lnSpc>
                <a:spcPct val="90000"/>
              </a:lnSpc>
              <a:spcBef>
                <a:spcPts val="0"/>
              </a:spcBef>
              <a:spcAft>
                <a:spcPts val="0"/>
              </a:spcAft>
              <a:buClr>
                <a:schemeClr val="accent1"/>
              </a:buClr>
              <a:buSzPts val="2800"/>
              <a:buFont typeface="Calibri"/>
              <a:buChar char=" "/>
            </a:pPr>
            <a:r>
              <a:rPr lang="en-US" sz="2800" b="0" i="0" u="none" strike="noStrike" cap="none">
                <a:solidFill>
                  <a:srgbClr val="3F3F3F"/>
                </a:solidFill>
                <a:latin typeface="Calibri"/>
                <a:ea typeface="Calibri"/>
                <a:cs typeface="Calibri"/>
                <a:sym typeface="Calibri"/>
              </a:rPr>
              <a:t>Key components: </a:t>
            </a:r>
            <a:endParaRPr sz="1400" b="0" i="0" u="none" strike="noStrike" cap="none">
              <a:solidFill>
                <a:srgbClr val="000000"/>
              </a:solidFill>
              <a:latin typeface="Arial"/>
              <a:ea typeface="Arial"/>
              <a:cs typeface="Arial"/>
              <a:sym typeface="Arial"/>
            </a:endParaRPr>
          </a:p>
          <a:p>
            <a:pPr marL="384048" marR="0" lvl="1" indent="-182880" algn="l" rtl="0">
              <a:lnSpc>
                <a:spcPct val="90000"/>
              </a:lnSpc>
              <a:spcBef>
                <a:spcPts val="400"/>
              </a:spcBef>
              <a:spcAft>
                <a:spcPts val="0"/>
              </a:spcAft>
              <a:buClr>
                <a:schemeClr val="accent1"/>
              </a:buClr>
              <a:buSzPts val="2400"/>
              <a:buFont typeface="Calibri"/>
              <a:buChar char="◦"/>
            </a:pPr>
            <a:r>
              <a:rPr lang="en-US" sz="2400" b="1" i="0" u="none" strike="noStrike" cap="none">
                <a:solidFill>
                  <a:srgbClr val="3F3F3F"/>
                </a:solidFill>
                <a:latin typeface="Calibri"/>
                <a:ea typeface="Calibri"/>
                <a:cs typeface="Calibri"/>
                <a:sym typeface="Calibri"/>
              </a:rPr>
              <a:t>Agents</a:t>
            </a:r>
            <a:endParaRPr sz="1400" b="0" i="0" u="none" strike="noStrike" cap="none">
              <a:solidFill>
                <a:srgbClr val="000000"/>
              </a:solidFill>
              <a:latin typeface="Arial"/>
              <a:ea typeface="Arial"/>
              <a:cs typeface="Arial"/>
              <a:sym typeface="Arial"/>
            </a:endParaRPr>
          </a:p>
          <a:p>
            <a:pPr marL="384048" marR="0" lvl="1" indent="-182880" algn="l" rtl="0">
              <a:lnSpc>
                <a:spcPct val="90000"/>
              </a:lnSpc>
              <a:spcBef>
                <a:spcPts val="600"/>
              </a:spcBef>
              <a:spcAft>
                <a:spcPts val="0"/>
              </a:spcAft>
              <a:buClr>
                <a:schemeClr val="accent1"/>
              </a:buClr>
              <a:buSzPts val="2400"/>
              <a:buFont typeface="Calibri"/>
              <a:buChar char="◦"/>
            </a:pPr>
            <a:r>
              <a:rPr lang="en-US" sz="2400" b="0" i="0" u="none" strike="noStrike" cap="none">
                <a:solidFill>
                  <a:srgbClr val="3F3F3F"/>
                </a:solidFill>
                <a:latin typeface="Calibri"/>
                <a:ea typeface="Calibri"/>
                <a:cs typeface="Calibri"/>
                <a:sym typeface="Calibri"/>
              </a:rPr>
              <a:t>Life cycle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3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Life cycles</a:t>
            </a:r>
            <a:endParaRPr/>
          </a:p>
        </p:txBody>
      </p:sp>
      <p:sp>
        <p:nvSpPr>
          <p:cNvPr id="355" name="Google Shape;355;p2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Repeated series of decisions and behaviors</a:t>
            </a:r>
            <a:endParaRPr/>
          </a:p>
          <a:p>
            <a:pPr marL="384048" lvl="1" indent="-182880" algn="l" rtl="0">
              <a:lnSpc>
                <a:spcPct val="90000"/>
              </a:lnSpc>
              <a:spcBef>
                <a:spcPts val="400"/>
              </a:spcBef>
              <a:spcAft>
                <a:spcPts val="0"/>
              </a:spcAft>
              <a:buSzPts val="2400"/>
              <a:buChar char="◦"/>
            </a:pPr>
            <a:r>
              <a:rPr lang="en-US" sz="2400"/>
              <a:t>Broken into discrete stages</a:t>
            </a:r>
            <a:endParaRPr/>
          </a:p>
          <a:p>
            <a:pPr marL="91440" lvl="0" indent="-91440" algn="l" rtl="0">
              <a:lnSpc>
                <a:spcPct val="90000"/>
              </a:lnSpc>
              <a:spcBef>
                <a:spcPts val="1600"/>
              </a:spcBef>
              <a:spcAft>
                <a:spcPts val="0"/>
              </a:spcAft>
              <a:buSzPts val="2800"/>
              <a:buChar char=" "/>
            </a:pPr>
            <a:r>
              <a:rPr lang="en-US" sz="2800"/>
              <a:t>Each stage:</a:t>
            </a:r>
            <a:endParaRPr/>
          </a:p>
          <a:p>
            <a:pPr marL="384048" lvl="1" indent="-182880" algn="l" rtl="0">
              <a:lnSpc>
                <a:spcPct val="90000"/>
              </a:lnSpc>
              <a:spcBef>
                <a:spcPts val="400"/>
              </a:spcBef>
              <a:spcAft>
                <a:spcPts val="0"/>
              </a:spcAft>
              <a:buSzPts val="2400"/>
              <a:buChar char="◦"/>
            </a:pPr>
            <a:r>
              <a:rPr lang="en-US" sz="2400"/>
              <a:t>Agents behave/Environments update</a:t>
            </a:r>
            <a:endParaRPr/>
          </a:p>
          <a:p>
            <a:pPr marL="384048" lvl="1" indent="-182880" algn="l" rtl="0">
              <a:lnSpc>
                <a:spcPct val="90000"/>
              </a:lnSpc>
              <a:spcBef>
                <a:spcPts val="600"/>
              </a:spcBef>
              <a:spcAft>
                <a:spcPts val="0"/>
              </a:spcAft>
              <a:buSzPts val="2400"/>
              <a:buChar char="◦"/>
            </a:pPr>
            <a:r>
              <a:rPr lang="en-US" sz="2400"/>
              <a:t>Typically do so:</a:t>
            </a:r>
            <a:endParaRPr/>
          </a:p>
          <a:p>
            <a:pPr marL="566928" lvl="2" indent="-182880" algn="l" rtl="0">
              <a:lnSpc>
                <a:spcPct val="90000"/>
              </a:lnSpc>
              <a:spcBef>
                <a:spcPts val="600"/>
              </a:spcBef>
              <a:spcAft>
                <a:spcPts val="0"/>
              </a:spcAft>
              <a:buSzPts val="1800"/>
              <a:buChar char="◦"/>
            </a:pPr>
            <a:r>
              <a:rPr lang="en-US" sz="1800"/>
              <a:t>In response to previous stage</a:t>
            </a:r>
            <a:endParaRPr/>
          </a:p>
          <a:p>
            <a:pPr marL="566928" lvl="2" indent="-182880" algn="l" rtl="0">
              <a:lnSpc>
                <a:spcPct val="90000"/>
              </a:lnSpc>
              <a:spcBef>
                <a:spcPts val="600"/>
              </a:spcBef>
              <a:spcAft>
                <a:spcPts val="0"/>
              </a:spcAft>
              <a:buSzPts val="1800"/>
              <a:buChar char="◦"/>
            </a:pPr>
            <a:r>
              <a:rPr lang="en-US" sz="1800"/>
              <a:t>In preparation for next stage</a:t>
            </a:r>
            <a:endParaRPr/>
          </a:p>
          <a:p>
            <a:pPr marL="91440" lvl="0" indent="-91440" algn="l" rtl="0">
              <a:lnSpc>
                <a:spcPct val="90000"/>
              </a:lnSpc>
              <a:spcBef>
                <a:spcPts val="1600"/>
              </a:spcBef>
              <a:spcAft>
                <a:spcPts val="0"/>
              </a:spcAft>
              <a:buSzPts val="2800"/>
              <a:buChar char=" "/>
            </a:pPr>
            <a:r>
              <a:rPr lang="en-US" sz="2800"/>
              <a:t>All agents pass through each stage in a specified order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Life cycles</a:t>
            </a:r>
            <a:endParaRPr/>
          </a:p>
        </p:txBody>
      </p:sp>
      <p:sp>
        <p:nvSpPr>
          <p:cNvPr id="361" name="Google Shape;361;p28"/>
          <p:cNvSpPr txBox="1">
            <a:spLocks noGrp="1"/>
          </p:cNvSpPr>
          <p:nvPr>
            <p:ph type="body" idx="2"/>
          </p:nvPr>
        </p:nvSpPr>
        <p:spPr>
          <a:xfrm>
            <a:off x="6667500" y="2561072"/>
            <a:ext cx="4867275" cy="2973915"/>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400"/>
              <a:buFont typeface="Arial"/>
              <a:buChar char="•"/>
            </a:pPr>
            <a:r>
              <a:rPr lang="en-US" sz="2400"/>
              <a:t>Forage: Move around and check for food</a:t>
            </a:r>
            <a:endParaRPr/>
          </a:p>
          <a:p>
            <a:pPr marL="91440" lvl="0" indent="-91440" algn="l" rtl="0">
              <a:lnSpc>
                <a:spcPct val="90000"/>
              </a:lnSpc>
              <a:spcBef>
                <a:spcPts val="1400"/>
              </a:spcBef>
              <a:spcAft>
                <a:spcPts val="0"/>
              </a:spcAft>
              <a:buSzPts val="2400"/>
              <a:buFont typeface="Arial"/>
              <a:buChar char="•"/>
            </a:pPr>
            <a:r>
              <a:rPr lang="en-US" sz="2400"/>
              <a:t>Consume: If you find food, eat it</a:t>
            </a:r>
            <a:endParaRPr/>
          </a:p>
          <a:p>
            <a:pPr marL="91440" lvl="0" indent="-91440" algn="l" rtl="0">
              <a:lnSpc>
                <a:spcPct val="90000"/>
              </a:lnSpc>
              <a:spcBef>
                <a:spcPts val="1400"/>
              </a:spcBef>
              <a:spcAft>
                <a:spcPts val="0"/>
              </a:spcAft>
              <a:buSzPts val="2400"/>
              <a:buFont typeface="Arial"/>
              <a:buChar char="•"/>
            </a:pPr>
            <a:r>
              <a:rPr lang="en-US" sz="2400"/>
              <a:t>Die: Die if you didn’t find food</a:t>
            </a:r>
            <a:endParaRPr/>
          </a:p>
          <a:p>
            <a:pPr marL="91440" lvl="0" indent="-91440" algn="l" rtl="0">
              <a:lnSpc>
                <a:spcPct val="90000"/>
              </a:lnSpc>
              <a:spcBef>
                <a:spcPts val="1400"/>
              </a:spcBef>
              <a:spcAft>
                <a:spcPts val="0"/>
              </a:spcAft>
              <a:buSzPts val="2400"/>
              <a:buFont typeface="Arial"/>
              <a:buChar char="•"/>
            </a:pPr>
            <a:r>
              <a:rPr lang="en-US" sz="2400"/>
              <a:t>Reproduce: Reproduce if  you are still alive</a:t>
            </a:r>
            <a:endParaRPr/>
          </a:p>
        </p:txBody>
      </p:sp>
      <p:sp>
        <p:nvSpPr>
          <p:cNvPr id="362" name="Google Shape;362;p28"/>
          <p:cNvSpPr/>
          <p:nvPr/>
        </p:nvSpPr>
        <p:spPr>
          <a:xfrm>
            <a:off x="2577966" y="2200274"/>
            <a:ext cx="1568715" cy="95710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Calibri"/>
                <a:ea typeface="Calibri"/>
                <a:cs typeface="Calibri"/>
                <a:sym typeface="Calibri"/>
              </a:rPr>
              <a:t>Forage</a:t>
            </a:r>
            <a:endParaRPr sz="2800" b="0" i="0" u="none" strike="noStrike" cap="none">
              <a:solidFill>
                <a:schemeClr val="lt1"/>
              </a:solidFill>
              <a:latin typeface="Calibri"/>
              <a:ea typeface="Calibri"/>
              <a:cs typeface="Calibri"/>
              <a:sym typeface="Calibri"/>
            </a:endParaRPr>
          </a:p>
        </p:txBody>
      </p:sp>
      <p:sp>
        <p:nvSpPr>
          <p:cNvPr id="363" name="Google Shape;363;p28"/>
          <p:cNvSpPr/>
          <p:nvPr/>
        </p:nvSpPr>
        <p:spPr>
          <a:xfrm>
            <a:off x="4689210" y="3569478"/>
            <a:ext cx="1568715" cy="95710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Calibri"/>
                <a:ea typeface="Calibri"/>
                <a:cs typeface="Calibri"/>
                <a:sym typeface="Calibri"/>
              </a:rPr>
              <a:t>Consume</a:t>
            </a:r>
            <a:endParaRPr sz="1800" b="0" i="0" u="none" strike="noStrike" cap="none">
              <a:solidFill>
                <a:schemeClr val="lt1"/>
              </a:solidFill>
              <a:latin typeface="Calibri"/>
              <a:ea typeface="Calibri"/>
              <a:cs typeface="Calibri"/>
              <a:sym typeface="Calibri"/>
            </a:endParaRPr>
          </a:p>
        </p:txBody>
      </p:sp>
      <p:sp>
        <p:nvSpPr>
          <p:cNvPr id="364" name="Google Shape;364;p28"/>
          <p:cNvSpPr/>
          <p:nvPr/>
        </p:nvSpPr>
        <p:spPr>
          <a:xfrm>
            <a:off x="2577966" y="4996020"/>
            <a:ext cx="1568715" cy="95710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Calibri"/>
                <a:ea typeface="Calibri"/>
                <a:cs typeface="Calibri"/>
                <a:sym typeface="Calibri"/>
              </a:rPr>
              <a:t>Die</a:t>
            </a:r>
            <a:endParaRPr sz="1400" b="0" i="0" u="none" strike="noStrike" cap="none">
              <a:solidFill>
                <a:srgbClr val="000000"/>
              </a:solidFill>
              <a:latin typeface="Arial"/>
              <a:ea typeface="Arial"/>
              <a:cs typeface="Arial"/>
              <a:sym typeface="Arial"/>
            </a:endParaRPr>
          </a:p>
        </p:txBody>
      </p:sp>
      <p:sp>
        <p:nvSpPr>
          <p:cNvPr id="365" name="Google Shape;365;p28"/>
          <p:cNvSpPr/>
          <p:nvPr/>
        </p:nvSpPr>
        <p:spPr>
          <a:xfrm>
            <a:off x="466723" y="3569478"/>
            <a:ext cx="1568715" cy="95710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Reproduce</a:t>
            </a:r>
            <a:endParaRPr sz="1400" b="0" i="0" u="none" strike="noStrike" cap="none">
              <a:solidFill>
                <a:srgbClr val="000000"/>
              </a:solidFill>
              <a:latin typeface="Arial"/>
              <a:ea typeface="Arial"/>
              <a:cs typeface="Arial"/>
              <a:sym typeface="Arial"/>
            </a:endParaRPr>
          </a:p>
        </p:txBody>
      </p:sp>
      <p:sp>
        <p:nvSpPr>
          <p:cNvPr id="366" name="Google Shape;366;p28"/>
          <p:cNvSpPr txBox="1"/>
          <p:nvPr/>
        </p:nvSpPr>
        <p:spPr>
          <a:xfrm>
            <a:off x="2294261" y="3526758"/>
            <a:ext cx="2136123"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Predator/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Prey</a:t>
            </a:r>
            <a:endParaRPr sz="1400" b="0" i="0" u="none" strike="noStrike" cap="none">
              <a:solidFill>
                <a:srgbClr val="000000"/>
              </a:solidFill>
              <a:latin typeface="Arial"/>
              <a:ea typeface="Arial"/>
              <a:cs typeface="Arial"/>
              <a:sym typeface="Arial"/>
            </a:endParaRPr>
          </a:p>
        </p:txBody>
      </p:sp>
      <p:cxnSp>
        <p:nvCxnSpPr>
          <p:cNvPr id="367" name="Google Shape;367;p28"/>
          <p:cNvCxnSpPr>
            <a:stCxn id="362" idx="3"/>
            <a:endCxn id="363" idx="0"/>
          </p:cNvCxnSpPr>
          <p:nvPr/>
        </p:nvCxnSpPr>
        <p:spPr>
          <a:xfrm>
            <a:off x="4146681" y="2678827"/>
            <a:ext cx="1326900" cy="890700"/>
          </a:xfrm>
          <a:prstGeom prst="curvedConnector2">
            <a:avLst/>
          </a:prstGeom>
          <a:noFill/>
          <a:ln w="76200" cap="flat" cmpd="sng">
            <a:solidFill>
              <a:schemeClr val="accent5"/>
            </a:solidFill>
            <a:prstDash val="solid"/>
            <a:round/>
            <a:headEnd type="none" w="sm" len="sm"/>
            <a:tailEnd type="triangle" w="med" len="med"/>
          </a:ln>
        </p:spPr>
      </p:cxnSp>
      <p:cxnSp>
        <p:nvCxnSpPr>
          <p:cNvPr id="368" name="Google Shape;368;p28"/>
          <p:cNvCxnSpPr>
            <a:stCxn id="363" idx="2"/>
            <a:endCxn id="364" idx="3"/>
          </p:cNvCxnSpPr>
          <p:nvPr/>
        </p:nvCxnSpPr>
        <p:spPr>
          <a:xfrm rot="5400000">
            <a:off x="4336118" y="4337133"/>
            <a:ext cx="948000" cy="1326900"/>
          </a:xfrm>
          <a:prstGeom prst="curvedConnector2">
            <a:avLst/>
          </a:prstGeom>
          <a:noFill/>
          <a:ln w="76200" cap="flat" cmpd="sng">
            <a:solidFill>
              <a:schemeClr val="accent5"/>
            </a:solidFill>
            <a:prstDash val="solid"/>
            <a:round/>
            <a:headEnd type="none" w="sm" len="sm"/>
            <a:tailEnd type="triangle" w="med" len="med"/>
          </a:ln>
        </p:spPr>
      </p:cxnSp>
      <p:cxnSp>
        <p:nvCxnSpPr>
          <p:cNvPr id="369" name="Google Shape;369;p28"/>
          <p:cNvCxnSpPr>
            <a:stCxn id="364" idx="1"/>
            <a:endCxn id="365" idx="2"/>
          </p:cNvCxnSpPr>
          <p:nvPr/>
        </p:nvCxnSpPr>
        <p:spPr>
          <a:xfrm rot="10800000">
            <a:off x="1251066" y="4526573"/>
            <a:ext cx="1326900" cy="948000"/>
          </a:xfrm>
          <a:prstGeom prst="curvedConnector2">
            <a:avLst/>
          </a:prstGeom>
          <a:noFill/>
          <a:ln w="76200" cap="flat" cmpd="sng">
            <a:solidFill>
              <a:schemeClr val="accent5"/>
            </a:solidFill>
            <a:prstDash val="solid"/>
            <a:round/>
            <a:headEnd type="none" w="sm" len="sm"/>
            <a:tailEnd type="triangle" w="med" len="med"/>
          </a:ln>
        </p:spPr>
      </p:cxnSp>
      <p:cxnSp>
        <p:nvCxnSpPr>
          <p:cNvPr id="370" name="Google Shape;370;p28"/>
          <p:cNvCxnSpPr>
            <a:stCxn id="365" idx="0"/>
            <a:endCxn id="362" idx="1"/>
          </p:cNvCxnSpPr>
          <p:nvPr/>
        </p:nvCxnSpPr>
        <p:spPr>
          <a:xfrm rot="-5400000">
            <a:off x="1469181" y="2460678"/>
            <a:ext cx="890700" cy="1326900"/>
          </a:xfrm>
          <a:prstGeom prst="curvedConnector2">
            <a:avLst/>
          </a:prstGeom>
          <a:noFill/>
          <a:ln w="76200" cap="flat" cmpd="sng">
            <a:solidFill>
              <a:schemeClr val="accent5"/>
            </a:solidFill>
            <a:prstDash val="dot"/>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a:t>What is an agent-based model?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Life cycles</a:t>
            </a:r>
            <a:endParaRPr/>
          </a:p>
        </p:txBody>
      </p:sp>
      <p:sp>
        <p:nvSpPr>
          <p:cNvPr id="376" name="Google Shape;376;p29"/>
          <p:cNvSpPr/>
          <p:nvPr/>
        </p:nvSpPr>
        <p:spPr>
          <a:xfrm>
            <a:off x="5292591" y="2143124"/>
            <a:ext cx="1568715" cy="95710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Calibri"/>
                <a:ea typeface="Calibri"/>
                <a:cs typeface="Calibri"/>
                <a:sym typeface="Calibri"/>
              </a:rPr>
              <a:t>Forage</a:t>
            </a:r>
            <a:endParaRPr sz="2800" b="1" i="0" u="none" strike="noStrike" cap="none">
              <a:solidFill>
                <a:schemeClr val="lt1"/>
              </a:solidFill>
              <a:latin typeface="Calibri"/>
              <a:ea typeface="Calibri"/>
              <a:cs typeface="Calibri"/>
              <a:sym typeface="Calibri"/>
            </a:endParaRPr>
          </a:p>
        </p:txBody>
      </p:sp>
      <p:sp>
        <p:nvSpPr>
          <p:cNvPr id="377" name="Google Shape;377;p29"/>
          <p:cNvSpPr/>
          <p:nvPr/>
        </p:nvSpPr>
        <p:spPr>
          <a:xfrm>
            <a:off x="7403835" y="3512328"/>
            <a:ext cx="1568715" cy="95710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Calibri"/>
                <a:ea typeface="Calibri"/>
                <a:cs typeface="Calibri"/>
                <a:sym typeface="Calibri"/>
              </a:rPr>
              <a:t>Consume</a:t>
            </a:r>
            <a:endParaRPr sz="1800" b="1" i="0" u="none" strike="noStrike" cap="none">
              <a:solidFill>
                <a:schemeClr val="lt1"/>
              </a:solidFill>
              <a:latin typeface="Calibri"/>
              <a:ea typeface="Calibri"/>
              <a:cs typeface="Calibri"/>
              <a:sym typeface="Calibri"/>
            </a:endParaRPr>
          </a:p>
        </p:txBody>
      </p:sp>
      <p:sp>
        <p:nvSpPr>
          <p:cNvPr id="378" name="Google Shape;378;p29"/>
          <p:cNvSpPr/>
          <p:nvPr/>
        </p:nvSpPr>
        <p:spPr>
          <a:xfrm>
            <a:off x="5292591" y="4938870"/>
            <a:ext cx="1568715" cy="95710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Calibri"/>
                <a:ea typeface="Calibri"/>
                <a:cs typeface="Calibri"/>
                <a:sym typeface="Calibri"/>
              </a:rPr>
              <a:t>Die</a:t>
            </a:r>
            <a:endParaRPr sz="1400" b="0" i="0" u="none" strike="noStrike" cap="none">
              <a:solidFill>
                <a:srgbClr val="000000"/>
              </a:solidFill>
              <a:latin typeface="Arial"/>
              <a:ea typeface="Arial"/>
              <a:cs typeface="Arial"/>
              <a:sym typeface="Arial"/>
            </a:endParaRPr>
          </a:p>
        </p:txBody>
      </p:sp>
      <p:sp>
        <p:nvSpPr>
          <p:cNvPr id="379" name="Google Shape;379;p29"/>
          <p:cNvSpPr/>
          <p:nvPr/>
        </p:nvSpPr>
        <p:spPr>
          <a:xfrm>
            <a:off x="3181348" y="3512328"/>
            <a:ext cx="1568715" cy="957105"/>
          </a:xfrm>
          <a:prstGeom prst="roundRect">
            <a:avLst>
              <a:gd name="adj" fmla="val 16667"/>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Reproduce</a:t>
            </a:r>
            <a:endParaRPr sz="1400" b="0" i="0" u="none" strike="noStrike" cap="none">
              <a:solidFill>
                <a:srgbClr val="000000"/>
              </a:solidFill>
              <a:latin typeface="Arial"/>
              <a:ea typeface="Arial"/>
              <a:cs typeface="Arial"/>
              <a:sym typeface="Arial"/>
            </a:endParaRPr>
          </a:p>
        </p:txBody>
      </p:sp>
      <p:sp>
        <p:nvSpPr>
          <p:cNvPr id="380" name="Google Shape;380;p29"/>
          <p:cNvSpPr txBox="1"/>
          <p:nvPr/>
        </p:nvSpPr>
        <p:spPr>
          <a:xfrm>
            <a:off x="5008886" y="3469608"/>
            <a:ext cx="2136123"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Predator/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Prey</a:t>
            </a:r>
            <a:endParaRPr sz="1400" b="0" i="0" u="none" strike="noStrike" cap="none">
              <a:solidFill>
                <a:srgbClr val="000000"/>
              </a:solidFill>
              <a:latin typeface="Arial"/>
              <a:ea typeface="Arial"/>
              <a:cs typeface="Arial"/>
              <a:sym typeface="Arial"/>
            </a:endParaRPr>
          </a:p>
        </p:txBody>
      </p:sp>
      <p:cxnSp>
        <p:nvCxnSpPr>
          <p:cNvPr id="381" name="Google Shape;381;p29"/>
          <p:cNvCxnSpPr>
            <a:stCxn id="376" idx="3"/>
            <a:endCxn id="377" idx="0"/>
          </p:cNvCxnSpPr>
          <p:nvPr/>
        </p:nvCxnSpPr>
        <p:spPr>
          <a:xfrm>
            <a:off x="6861306" y="2621677"/>
            <a:ext cx="1326900" cy="890700"/>
          </a:xfrm>
          <a:prstGeom prst="curvedConnector2">
            <a:avLst/>
          </a:prstGeom>
          <a:noFill/>
          <a:ln w="76200" cap="flat" cmpd="sng">
            <a:solidFill>
              <a:schemeClr val="accent5"/>
            </a:solidFill>
            <a:prstDash val="solid"/>
            <a:round/>
            <a:headEnd type="none" w="sm" len="sm"/>
            <a:tailEnd type="triangle" w="med" len="med"/>
          </a:ln>
        </p:spPr>
      </p:cxnSp>
      <p:cxnSp>
        <p:nvCxnSpPr>
          <p:cNvPr id="382" name="Google Shape;382;p29"/>
          <p:cNvCxnSpPr>
            <a:stCxn id="377" idx="2"/>
            <a:endCxn id="378" idx="3"/>
          </p:cNvCxnSpPr>
          <p:nvPr/>
        </p:nvCxnSpPr>
        <p:spPr>
          <a:xfrm rot="5400000">
            <a:off x="7050743" y="4279983"/>
            <a:ext cx="948000" cy="1326900"/>
          </a:xfrm>
          <a:prstGeom prst="curvedConnector2">
            <a:avLst/>
          </a:prstGeom>
          <a:noFill/>
          <a:ln w="76200" cap="flat" cmpd="sng">
            <a:solidFill>
              <a:schemeClr val="accent5"/>
            </a:solidFill>
            <a:prstDash val="solid"/>
            <a:round/>
            <a:headEnd type="none" w="sm" len="sm"/>
            <a:tailEnd type="triangle" w="med" len="med"/>
          </a:ln>
        </p:spPr>
      </p:cxnSp>
      <p:cxnSp>
        <p:nvCxnSpPr>
          <p:cNvPr id="383" name="Google Shape;383;p29"/>
          <p:cNvCxnSpPr>
            <a:stCxn id="379" idx="0"/>
            <a:endCxn id="376" idx="1"/>
          </p:cNvCxnSpPr>
          <p:nvPr/>
        </p:nvCxnSpPr>
        <p:spPr>
          <a:xfrm rot="-5400000">
            <a:off x="4183806" y="2403528"/>
            <a:ext cx="890700" cy="1326900"/>
          </a:xfrm>
          <a:prstGeom prst="curvedConnector2">
            <a:avLst/>
          </a:prstGeom>
          <a:noFill/>
          <a:ln w="76200" cap="flat" cmpd="sng">
            <a:solidFill>
              <a:schemeClr val="accent5"/>
            </a:solidFill>
            <a:prstDash val="dot"/>
            <a:round/>
            <a:headEnd type="none" w="sm" len="sm"/>
            <a:tailEnd type="triangle" w="med" len="med"/>
          </a:ln>
        </p:spPr>
      </p:cxnSp>
      <p:sp>
        <p:nvSpPr>
          <p:cNvPr id="384" name="Google Shape;384;p29"/>
          <p:cNvSpPr txBox="1"/>
          <p:nvPr/>
        </p:nvSpPr>
        <p:spPr>
          <a:xfrm>
            <a:off x="8188192" y="4938870"/>
            <a:ext cx="1420878"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rgbClr val="3E8853"/>
                </a:solidFill>
                <a:latin typeface="Calibri"/>
                <a:ea typeface="Calibri"/>
                <a:cs typeface="Calibri"/>
                <a:sym typeface="Calibri"/>
              </a:rPr>
              <a:t>x100</a:t>
            </a:r>
            <a:endParaRPr sz="3600" b="1" i="0" u="none" strike="noStrike" cap="none">
              <a:solidFill>
                <a:srgbClr val="3E8853"/>
              </a:solidFill>
              <a:latin typeface="Calibri"/>
              <a:ea typeface="Calibri"/>
              <a:cs typeface="Calibri"/>
              <a:sym typeface="Calibri"/>
            </a:endParaRPr>
          </a:p>
        </p:txBody>
      </p:sp>
      <p:sp>
        <p:nvSpPr>
          <p:cNvPr id="385" name="Google Shape;385;p29"/>
          <p:cNvSpPr/>
          <p:nvPr/>
        </p:nvSpPr>
        <p:spPr>
          <a:xfrm>
            <a:off x="1437046" y="3531014"/>
            <a:ext cx="1568715" cy="957105"/>
          </a:xfrm>
          <a:prstGeom prst="roundRect">
            <a:avLst>
              <a:gd name="adj" fmla="val 16667"/>
            </a:avLst>
          </a:prstGeom>
          <a:solidFill>
            <a:schemeClr val="accent4"/>
          </a:solidFill>
          <a:ln w="15875" cap="flat" cmpd="sng">
            <a:solidFill>
              <a:srgbClr val="30876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Data Collection</a:t>
            </a:r>
            <a:endParaRPr sz="1400" b="0" i="0" u="none" strike="noStrike" cap="none">
              <a:solidFill>
                <a:srgbClr val="000000"/>
              </a:solidFill>
              <a:latin typeface="Arial"/>
              <a:ea typeface="Arial"/>
              <a:cs typeface="Arial"/>
              <a:sym typeface="Arial"/>
            </a:endParaRPr>
          </a:p>
        </p:txBody>
      </p:sp>
      <p:cxnSp>
        <p:nvCxnSpPr>
          <p:cNvPr id="386" name="Google Shape;386;p29"/>
          <p:cNvCxnSpPr>
            <a:endCxn id="385" idx="0"/>
          </p:cNvCxnSpPr>
          <p:nvPr/>
        </p:nvCxnSpPr>
        <p:spPr>
          <a:xfrm flipH="1">
            <a:off x="2221404" y="2986814"/>
            <a:ext cx="1901700" cy="544200"/>
          </a:xfrm>
          <a:prstGeom prst="curvedConnector2">
            <a:avLst/>
          </a:prstGeom>
          <a:noFill/>
          <a:ln w="76200" cap="flat" cmpd="sng">
            <a:solidFill>
              <a:schemeClr val="accent1"/>
            </a:solidFill>
            <a:prstDash val="solid"/>
            <a:round/>
            <a:headEnd type="none" w="sm" len="sm"/>
            <a:tailEnd type="triangle" w="med" len="med"/>
          </a:ln>
        </p:spPr>
      </p:cxnSp>
      <p:cxnSp>
        <p:nvCxnSpPr>
          <p:cNvPr id="387" name="Google Shape;387;p29"/>
          <p:cNvCxnSpPr>
            <a:stCxn id="378" idx="1"/>
            <a:endCxn id="379" idx="2"/>
          </p:cNvCxnSpPr>
          <p:nvPr/>
        </p:nvCxnSpPr>
        <p:spPr>
          <a:xfrm rot="10800000">
            <a:off x="3965691" y="4469423"/>
            <a:ext cx="1326900" cy="948000"/>
          </a:xfrm>
          <a:prstGeom prst="curvedConnector2">
            <a:avLst/>
          </a:prstGeom>
          <a:noFill/>
          <a:ln w="76200" cap="flat" cmpd="sng">
            <a:solidFill>
              <a:schemeClr val="accent5"/>
            </a:solidFill>
            <a:prstDash val="solid"/>
            <a:round/>
            <a:headEnd type="none" w="sm" len="sm"/>
            <a:tailEnd type="triangle" w="med" len="med"/>
          </a:ln>
        </p:spPr>
      </p:cxnSp>
      <p:sp>
        <p:nvSpPr>
          <p:cNvPr id="388" name="Google Shape;388;p29"/>
          <p:cNvSpPr/>
          <p:nvPr/>
        </p:nvSpPr>
        <p:spPr>
          <a:xfrm>
            <a:off x="532014" y="2061556"/>
            <a:ext cx="10116589" cy="3834419"/>
          </a:xfrm>
          <a:prstGeom prst="bracePair">
            <a:avLst/>
          </a:prstGeom>
          <a:noFill/>
          <a:ln w="571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9" name="Google Shape;389;p29"/>
          <p:cNvSpPr txBox="1"/>
          <p:nvPr/>
        </p:nvSpPr>
        <p:spPr>
          <a:xfrm>
            <a:off x="10457931" y="5215961"/>
            <a:ext cx="1420878"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rgbClr val="1CADE4"/>
                </a:solidFill>
                <a:latin typeface="Calibri"/>
                <a:ea typeface="Calibri"/>
                <a:cs typeface="Calibri"/>
                <a:sym typeface="Calibri"/>
              </a:rPr>
              <a:t>x100</a:t>
            </a:r>
            <a:endParaRPr sz="3600" b="1" i="0" u="none" strike="noStrike" cap="none">
              <a:solidFill>
                <a:srgbClr val="1CADE4"/>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0"/>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a:t>How does one create agent-based models?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How does one create agent-based models?</a:t>
            </a:r>
            <a:endParaRPr/>
          </a:p>
        </p:txBody>
      </p:sp>
      <p:sp>
        <p:nvSpPr>
          <p:cNvPr id="400" name="Google Shape;400;p3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Char char=" "/>
            </a:pPr>
            <a:r>
              <a:rPr lang="en-US" sz="3200" dirty="0"/>
              <a:t>What works for me:</a:t>
            </a:r>
            <a:endParaRPr dirty="0"/>
          </a:p>
          <a:p>
            <a:pPr marL="91440" lvl="0" indent="-91440" algn="l" rtl="0">
              <a:lnSpc>
                <a:spcPct val="90000"/>
              </a:lnSpc>
              <a:spcBef>
                <a:spcPts val="1400"/>
              </a:spcBef>
              <a:spcAft>
                <a:spcPts val="0"/>
              </a:spcAft>
              <a:buSzPts val="3200"/>
              <a:buChar char=" "/>
            </a:pPr>
            <a:r>
              <a:rPr lang="en-US" sz="3200" dirty="0"/>
              <a:t>1. Develop a model outline</a:t>
            </a:r>
          </a:p>
          <a:p>
            <a:pPr marL="91440" lvl="0" indent="-91440" algn="l" rtl="0">
              <a:lnSpc>
                <a:spcPct val="90000"/>
              </a:lnSpc>
              <a:spcBef>
                <a:spcPts val="1400"/>
              </a:spcBef>
              <a:spcAft>
                <a:spcPts val="0"/>
              </a:spcAft>
              <a:buSzPts val="3200"/>
              <a:buChar char=" "/>
            </a:pPr>
            <a:r>
              <a:rPr lang="en-US" sz="3200" dirty="0"/>
              <a:t>2. Implement that model outline</a:t>
            </a:r>
            <a:endParaRPr dirty="0"/>
          </a:p>
          <a:p>
            <a:pPr marL="384048" lvl="1" indent="-182880" algn="l" rtl="0">
              <a:lnSpc>
                <a:spcPct val="90000"/>
              </a:lnSpc>
              <a:spcBef>
                <a:spcPts val="400"/>
              </a:spcBef>
              <a:spcAft>
                <a:spcPts val="0"/>
              </a:spcAft>
              <a:buSzPts val="2800"/>
              <a:buChar char="◦"/>
            </a:pPr>
            <a:r>
              <a:rPr lang="en-US" sz="2800" dirty="0"/>
              <a:t>Languages and software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Model Outline</a:t>
            </a:r>
            <a:endParaRPr dirty="0"/>
          </a:p>
        </p:txBody>
      </p:sp>
      <p:sp>
        <p:nvSpPr>
          <p:cNvPr id="406" name="Google Shape;406;p3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SzPts val="2800"/>
              <a:buNone/>
            </a:pPr>
            <a:r>
              <a:rPr lang="en-US" sz="2800"/>
              <a:t>A thorough but abstract description of your agent-based model</a:t>
            </a:r>
            <a:endParaRPr/>
          </a:p>
          <a:p>
            <a:pPr marL="0" lvl="0" indent="0" algn="l" rtl="0">
              <a:lnSpc>
                <a:spcPct val="90000"/>
              </a:lnSpc>
              <a:spcBef>
                <a:spcPts val="1400"/>
              </a:spcBef>
              <a:spcAft>
                <a:spcPts val="0"/>
              </a:spcAft>
              <a:buSzPts val="2800"/>
              <a:buNone/>
            </a:pPr>
            <a:r>
              <a:rPr lang="en-US" sz="2800"/>
              <a:t>Should be complete enough for another person to write your model for you</a:t>
            </a:r>
            <a:endParaRPr/>
          </a:p>
          <a:p>
            <a:pPr marL="0" lvl="0" indent="0" algn="l" rtl="0">
              <a:lnSpc>
                <a:spcPct val="90000"/>
              </a:lnSpc>
              <a:spcBef>
                <a:spcPts val="1400"/>
              </a:spcBef>
              <a:spcAft>
                <a:spcPts val="0"/>
              </a:spcAft>
              <a:buSzPts val="2800"/>
              <a:buNone/>
            </a:pPr>
            <a:r>
              <a:rPr lang="en-US" sz="2800"/>
              <a:t>Should include:</a:t>
            </a:r>
            <a:endParaRPr/>
          </a:p>
          <a:p>
            <a:pPr marL="384048" lvl="1" indent="-182880" algn="l" rtl="0">
              <a:lnSpc>
                <a:spcPct val="90000"/>
              </a:lnSpc>
              <a:spcBef>
                <a:spcPts val="400"/>
              </a:spcBef>
              <a:spcAft>
                <a:spcPts val="0"/>
              </a:spcAft>
              <a:buSzPts val="2600"/>
              <a:buChar char="◦"/>
            </a:pPr>
            <a:r>
              <a:rPr lang="en-US" sz="2600"/>
              <a:t>Purpose</a:t>
            </a:r>
            <a:endParaRPr/>
          </a:p>
          <a:p>
            <a:pPr marL="384048" lvl="1" indent="-182880" algn="l" rtl="0">
              <a:lnSpc>
                <a:spcPct val="90000"/>
              </a:lnSpc>
              <a:spcBef>
                <a:spcPts val="600"/>
              </a:spcBef>
              <a:spcAft>
                <a:spcPts val="0"/>
              </a:spcAft>
              <a:buSzPts val="2600"/>
              <a:buChar char="◦"/>
            </a:pPr>
            <a:r>
              <a:rPr lang="en-US" sz="2600"/>
              <a:t>Agents and Environment</a:t>
            </a:r>
            <a:endParaRPr/>
          </a:p>
          <a:p>
            <a:pPr marL="384048" lvl="1" indent="-182880" algn="l" rtl="0">
              <a:lnSpc>
                <a:spcPct val="90000"/>
              </a:lnSpc>
              <a:spcBef>
                <a:spcPts val="600"/>
              </a:spcBef>
              <a:spcAft>
                <a:spcPts val="0"/>
              </a:spcAft>
              <a:buSzPts val="2600"/>
              <a:buChar char="◦"/>
            </a:pPr>
            <a:r>
              <a:rPr lang="en-US" sz="2600"/>
              <a:t>Life cycle</a:t>
            </a:r>
            <a:endParaRPr/>
          </a:p>
          <a:p>
            <a:pPr marL="384048" lvl="1" indent="-182880" algn="l" rtl="0">
              <a:lnSpc>
                <a:spcPct val="90000"/>
              </a:lnSpc>
              <a:spcBef>
                <a:spcPts val="600"/>
              </a:spcBef>
              <a:spcAft>
                <a:spcPts val="0"/>
              </a:spcAft>
              <a:buSzPts val="2600"/>
              <a:buChar char="◦"/>
            </a:pPr>
            <a:r>
              <a:rPr lang="en-US" sz="2600"/>
              <a:t>Analysis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Model Outline</a:t>
            </a:r>
            <a:endParaRPr dirty="0"/>
          </a:p>
        </p:txBody>
      </p:sp>
      <p:sp>
        <p:nvSpPr>
          <p:cNvPr id="412" name="Google Shape;412;p3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Purpose</a:t>
            </a:r>
            <a:endParaRPr/>
          </a:p>
          <a:p>
            <a:pPr marL="384048" lvl="1" indent="-182880" algn="l" rtl="0">
              <a:lnSpc>
                <a:spcPct val="90000"/>
              </a:lnSpc>
              <a:spcBef>
                <a:spcPts val="400"/>
              </a:spcBef>
              <a:spcAft>
                <a:spcPts val="0"/>
              </a:spcAft>
              <a:buSzPts val="2600"/>
              <a:buChar char="◦"/>
            </a:pPr>
            <a:r>
              <a:rPr lang="en-US" sz="2600"/>
              <a:t>1-3 sentences long</a:t>
            </a:r>
            <a:endParaRPr/>
          </a:p>
          <a:p>
            <a:pPr marL="384048" lvl="1" indent="-182880" algn="l" rtl="0">
              <a:lnSpc>
                <a:spcPct val="90000"/>
              </a:lnSpc>
              <a:spcBef>
                <a:spcPts val="600"/>
              </a:spcBef>
              <a:spcAft>
                <a:spcPts val="0"/>
              </a:spcAft>
              <a:buSzPts val="2600"/>
              <a:buChar char="◦"/>
            </a:pPr>
            <a:r>
              <a:rPr lang="en-US" sz="2600"/>
              <a:t>What psychological process do we think extrapolates into a complex downstream phenomenon?</a:t>
            </a:r>
            <a:endParaRPr/>
          </a:p>
          <a:p>
            <a:pPr marL="384048" lvl="1" indent="-182880" algn="l" rtl="0">
              <a:lnSpc>
                <a:spcPct val="90000"/>
              </a:lnSpc>
              <a:spcBef>
                <a:spcPts val="600"/>
              </a:spcBef>
              <a:spcAft>
                <a:spcPts val="0"/>
              </a:spcAft>
              <a:buSzPts val="2600"/>
              <a:buChar char="◦"/>
            </a:pPr>
            <a:r>
              <a:rPr lang="en-US" sz="2600"/>
              <a:t>What downstream phenomenon do we think is explained by some psychological process?</a:t>
            </a:r>
            <a:endParaRPr/>
          </a:p>
          <a:p>
            <a:pPr marL="384048" lvl="1" indent="-182880" algn="l" rtl="0">
              <a:lnSpc>
                <a:spcPct val="90000"/>
              </a:lnSpc>
              <a:spcBef>
                <a:spcPts val="600"/>
              </a:spcBef>
              <a:spcAft>
                <a:spcPts val="0"/>
              </a:spcAft>
              <a:buSzPts val="2600"/>
              <a:buChar char="◦"/>
            </a:pPr>
            <a:r>
              <a:rPr lang="en-US" sz="2600"/>
              <a:t>What, roughly, will the model do?</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Model Outline</a:t>
            </a:r>
            <a:endParaRPr dirty="0"/>
          </a:p>
        </p:txBody>
      </p:sp>
      <p:sp>
        <p:nvSpPr>
          <p:cNvPr id="418" name="Google Shape;418;p3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Purpose</a:t>
            </a:r>
            <a:endParaRPr/>
          </a:p>
          <a:p>
            <a:pPr marL="384048" lvl="1" indent="-182880" algn="l" rtl="0">
              <a:lnSpc>
                <a:spcPct val="90000"/>
              </a:lnSpc>
              <a:spcBef>
                <a:spcPts val="400"/>
              </a:spcBef>
              <a:spcAft>
                <a:spcPts val="0"/>
              </a:spcAft>
              <a:buSzPts val="2400"/>
              <a:buChar char="◦"/>
            </a:pPr>
            <a:r>
              <a:rPr lang="en-US" sz="2400"/>
              <a:t>Two parts:</a:t>
            </a:r>
            <a:endParaRPr/>
          </a:p>
          <a:p>
            <a:pPr marL="566928" lvl="2" indent="-182880" algn="l" rtl="0">
              <a:lnSpc>
                <a:spcPct val="90000"/>
              </a:lnSpc>
              <a:spcBef>
                <a:spcPts val="600"/>
              </a:spcBef>
              <a:spcAft>
                <a:spcPts val="0"/>
              </a:spcAft>
              <a:buSzPts val="1800"/>
              <a:buChar char="◦"/>
            </a:pPr>
            <a:r>
              <a:rPr lang="en-US" sz="1800" b="1">
                <a:solidFill>
                  <a:srgbClr val="3E8853"/>
                </a:solidFill>
              </a:rPr>
              <a:t>1. One-sentence description of the purpose for writing this model</a:t>
            </a:r>
            <a:endParaRPr/>
          </a:p>
          <a:p>
            <a:pPr marL="566928" lvl="2" indent="-182880" algn="l" rtl="0">
              <a:lnSpc>
                <a:spcPct val="90000"/>
              </a:lnSpc>
              <a:spcBef>
                <a:spcPts val="600"/>
              </a:spcBef>
              <a:spcAft>
                <a:spcPts val="0"/>
              </a:spcAft>
              <a:buSzPts val="1800"/>
              <a:buChar char="◦"/>
            </a:pPr>
            <a:r>
              <a:rPr lang="en-US" sz="1800" b="1">
                <a:solidFill>
                  <a:srgbClr val="1CADE4"/>
                </a:solidFill>
              </a:rPr>
              <a:t>2. Brief, high-level description of what will happen in the model</a:t>
            </a:r>
            <a:endParaRPr/>
          </a:p>
          <a:p>
            <a:pPr marL="91440" lvl="0" indent="-91440" algn="l" rtl="0">
              <a:lnSpc>
                <a:spcPct val="90000"/>
              </a:lnSpc>
              <a:spcBef>
                <a:spcPts val="1600"/>
              </a:spcBef>
              <a:spcAft>
                <a:spcPts val="0"/>
              </a:spcAft>
              <a:buSzPts val="2400"/>
              <a:buChar char=" "/>
            </a:pPr>
            <a:r>
              <a:rPr lang="en-US" sz="2400"/>
              <a:t>Mate choice:</a:t>
            </a:r>
            <a:endParaRPr/>
          </a:p>
          <a:p>
            <a:pPr marL="384048" lvl="1" indent="-182880" algn="l" rtl="0">
              <a:lnSpc>
                <a:spcPct val="90000"/>
              </a:lnSpc>
              <a:spcBef>
                <a:spcPts val="400"/>
              </a:spcBef>
              <a:spcAft>
                <a:spcPts val="0"/>
              </a:spcAft>
              <a:buSzPts val="2200"/>
              <a:buChar char="◦"/>
            </a:pPr>
            <a:r>
              <a:rPr lang="en-US" sz="2200"/>
              <a:t>“</a:t>
            </a:r>
            <a:r>
              <a:rPr lang="en-US" sz="2200" b="1">
                <a:solidFill>
                  <a:srgbClr val="3E8853"/>
                </a:solidFill>
              </a:rPr>
              <a:t>Determine whether human mate choice is better explained by preference-random mate choice or preference-driven but constrained mate choice. </a:t>
            </a:r>
            <a:r>
              <a:rPr lang="en-US" sz="2200" b="1">
                <a:solidFill>
                  <a:srgbClr val="1CADE4"/>
                </a:solidFill>
              </a:rPr>
              <a:t>Agents will select mates from a simulated mating market incorporating realistic constraints; mate choices will be either random or based on simulated mate preferences</a:t>
            </a:r>
            <a:r>
              <a:rPr lang="en-US" sz="2200" b="1">
                <a:solidFill>
                  <a:srgbClr val="3E8853"/>
                </a:solidFill>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Model Outline</a:t>
            </a:r>
            <a:endParaRPr dirty="0"/>
          </a:p>
        </p:txBody>
      </p:sp>
      <p:sp>
        <p:nvSpPr>
          <p:cNvPr id="424" name="Google Shape;424;p3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Agents and Environment:</a:t>
            </a:r>
            <a:endParaRPr/>
          </a:p>
          <a:p>
            <a:pPr marL="384048" lvl="1" indent="-182880" algn="l" rtl="0">
              <a:lnSpc>
                <a:spcPct val="90000"/>
              </a:lnSpc>
              <a:spcBef>
                <a:spcPts val="400"/>
              </a:spcBef>
              <a:spcAft>
                <a:spcPts val="0"/>
              </a:spcAft>
              <a:buSzPts val="2600"/>
              <a:buChar char="◦"/>
            </a:pPr>
            <a:r>
              <a:rPr lang="en-US" sz="2600"/>
              <a:t>A complete description of the agents and their environment</a:t>
            </a:r>
            <a:endParaRPr/>
          </a:p>
          <a:p>
            <a:pPr marL="384048" lvl="1" indent="-182880" algn="l" rtl="0">
              <a:lnSpc>
                <a:spcPct val="90000"/>
              </a:lnSpc>
              <a:spcBef>
                <a:spcPts val="600"/>
              </a:spcBef>
              <a:spcAft>
                <a:spcPts val="0"/>
              </a:spcAft>
              <a:buSzPts val="2600"/>
              <a:buChar char="◦"/>
            </a:pPr>
            <a:r>
              <a:rPr lang="en-US" sz="2600"/>
              <a:t>Everything necessary to generate your agents</a:t>
            </a:r>
            <a:endParaRPr/>
          </a:p>
          <a:p>
            <a:pPr marL="91440" lvl="0" indent="-91440" algn="l" rtl="0">
              <a:lnSpc>
                <a:spcPct val="90000"/>
              </a:lnSpc>
              <a:spcBef>
                <a:spcPts val="1600"/>
              </a:spcBef>
              <a:spcAft>
                <a:spcPts val="0"/>
              </a:spcAft>
              <a:buSzPts val="2800"/>
              <a:buChar char=" "/>
            </a:pPr>
            <a:r>
              <a:rPr lang="en-US" sz="2800"/>
              <a:t>Should include:</a:t>
            </a:r>
            <a:endParaRPr/>
          </a:p>
          <a:p>
            <a:pPr marL="384048" lvl="1" indent="-182880" algn="l" rtl="0">
              <a:lnSpc>
                <a:spcPct val="90000"/>
              </a:lnSpc>
              <a:spcBef>
                <a:spcPts val="400"/>
              </a:spcBef>
              <a:spcAft>
                <a:spcPts val="0"/>
              </a:spcAft>
              <a:buSzPts val="2600"/>
              <a:buChar char="◦"/>
            </a:pPr>
            <a:r>
              <a:rPr lang="en-US" sz="2600"/>
              <a:t>Population size and characteristics</a:t>
            </a:r>
            <a:endParaRPr/>
          </a:p>
          <a:p>
            <a:pPr marL="384048" lvl="1" indent="-182880" algn="l" rtl="0">
              <a:lnSpc>
                <a:spcPct val="90000"/>
              </a:lnSpc>
              <a:spcBef>
                <a:spcPts val="600"/>
              </a:spcBef>
              <a:spcAft>
                <a:spcPts val="0"/>
              </a:spcAft>
              <a:buSzPts val="2600"/>
              <a:buChar char="◦"/>
            </a:pPr>
            <a:r>
              <a:rPr lang="en-US" sz="2600"/>
              <a:t>Agent features</a:t>
            </a:r>
            <a:endParaRPr/>
          </a:p>
          <a:p>
            <a:pPr marL="384048" lvl="1" indent="-182880" algn="l" rtl="0">
              <a:lnSpc>
                <a:spcPct val="90000"/>
              </a:lnSpc>
              <a:spcBef>
                <a:spcPts val="600"/>
              </a:spcBef>
              <a:spcAft>
                <a:spcPts val="0"/>
              </a:spcAft>
              <a:buSzPts val="2600"/>
              <a:buChar char="◦"/>
            </a:pPr>
            <a:r>
              <a:rPr lang="en-US" sz="2600"/>
              <a:t>Environment features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Model Outline</a:t>
            </a:r>
            <a:endParaRPr dirty="0"/>
          </a:p>
        </p:txBody>
      </p:sp>
      <p:sp>
        <p:nvSpPr>
          <p:cNvPr id="430" name="Google Shape;430;p3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Agents and Environment:</a:t>
            </a:r>
            <a:endParaRPr/>
          </a:p>
          <a:p>
            <a:pPr marL="384048" lvl="1" indent="-182880" algn="l" rtl="0">
              <a:lnSpc>
                <a:spcPct val="90000"/>
              </a:lnSpc>
              <a:spcBef>
                <a:spcPts val="400"/>
              </a:spcBef>
              <a:spcAft>
                <a:spcPts val="0"/>
              </a:spcAft>
              <a:buSzPts val="2600"/>
              <a:buChar char="◦"/>
            </a:pPr>
            <a:r>
              <a:rPr lang="en-US" sz="2600"/>
              <a:t>A complete description of the agents and their environment</a:t>
            </a:r>
            <a:endParaRPr/>
          </a:p>
          <a:p>
            <a:pPr marL="384048" lvl="1" indent="-182880" algn="l" rtl="0">
              <a:lnSpc>
                <a:spcPct val="90000"/>
              </a:lnSpc>
              <a:spcBef>
                <a:spcPts val="600"/>
              </a:spcBef>
              <a:spcAft>
                <a:spcPts val="0"/>
              </a:spcAft>
              <a:buSzPts val="2600"/>
              <a:buChar char="◦"/>
            </a:pPr>
            <a:r>
              <a:rPr lang="en-US" sz="2600"/>
              <a:t>Everything necessary to generate your agents</a:t>
            </a:r>
            <a:endParaRPr/>
          </a:p>
          <a:p>
            <a:pPr marL="91440" lvl="0" indent="-91440" algn="l" rtl="0">
              <a:lnSpc>
                <a:spcPct val="90000"/>
              </a:lnSpc>
              <a:spcBef>
                <a:spcPts val="1600"/>
              </a:spcBef>
              <a:spcAft>
                <a:spcPts val="0"/>
              </a:spcAft>
              <a:buSzPts val="2800"/>
              <a:buChar char=" "/>
            </a:pPr>
            <a:r>
              <a:rPr lang="en-US" sz="2800"/>
              <a:t>Predator/prey model:</a:t>
            </a:r>
            <a:endParaRPr/>
          </a:p>
          <a:p>
            <a:pPr marL="384048" lvl="1" indent="-182880" algn="l" rtl="0">
              <a:lnSpc>
                <a:spcPct val="90000"/>
              </a:lnSpc>
              <a:spcBef>
                <a:spcPts val="400"/>
              </a:spcBef>
              <a:spcAft>
                <a:spcPts val="0"/>
              </a:spcAft>
              <a:buSzPts val="2400"/>
              <a:buChar char="◦"/>
            </a:pPr>
            <a:r>
              <a:rPr lang="en-US" sz="2400"/>
              <a:t>“A population of 100 agents will be generated; 90 of these agents will be “sheep”, 10 will be “wolves.” Agents can be hungry or sated; all agents will start off hungry. Each agent will have a unique location in a 2-D field of grass, specified by X and Y coordinates. Agents will also have a food check variable that indicates whether there is food at their current location. For sheep, only grass counts as food; for wolves, only sheep count as food.”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Model Outline</a:t>
            </a:r>
            <a:endParaRPr dirty="0"/>
          </a:p>
        </p:txBody>
      </p:sp>
      <p:sp>
        <p:nvSpPr>
          <p:cNvPr id="436" name="Google Shape;436;p3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64465" algn="l" rtl="0">
              <a:lnSpc>
                <a:spcPct val="70000"/>
              </a:lnSpc>
              <a:spcBef>
                <a:spcPts val="0"/>
              </a:spcBef>
              <a:spcAft>
                <a:spcPts val="0"/>
              </a:spcAft>
              <a:buSzPts val="2590"/>
              <a:buChar char=" "/>
            </a:pPr>
            <a:r>
              <a:rPr lang="en-US" sz="2590"/>
              <a:t>Life cycles:</a:t>
            </a:r>
            <a:endParaRPr/>
          </a:p>
          <a:p>
            <a:pPr marL="384048" lvl="1" indent="-182880" algn="l" rtl="0">
              <a:lnSpc>
                <a:spcPct val="70000"/>
              </a:lnSpc>
              <a:spcBef>
                <a:spcPts val="400"/>
              </a:spcBef>
              <a:spcAft>
                <a:spcPts val="0"/>
              </a:spcAft>
              <a:buSzPts val="2405"/>
              <a:buChar char="◦"/>
            </a:pPr>
            <a:r>
              <a:rPr lang="en-US" sz="2405"/>
              <a:t>A description, stage-by-stage, of what will happen throughout the life cycle</a:t>
            </a:r>
            <a:endParaRPr/>
          </a:p>
          <a:p>
            <a:pPr marL="91440" lvl="0" indent="-164465" algn="l" rtl="0">
              <a:lnSpc>
                <a:spcPct val="70000"/>
              </a:lnSpc>
              <a:spcBef>
                <a:spcPts val="1600"/>
              </a:spcBef>
              <a:spcAft>
                <a:spcPts val="0"/>
              </a:spcAft>
              <a:buSzPts val="2590"/>
              <a:buChar char=" "/>
            </a:pPr>
            <a:r>
              <a:rPr lang="en-US" sz="2590"/>
              <a:t>Mate choice:</a:t>
            </a:r>
            <a:endParaRPr/>
          </a:p>
          <a:p>
            <a:pPr marL="201168" lvl="1" indent="0" algn="l" rtl="0">
              <a:lnSpc>
                <a:spcPct val="70000"/>
              </a:lnSpc>
              <a:spcBef>
                <a:spcPts val="400"/>
              </a:spcBef>
              <a:spcAft>
                <a:spcPts val="0"/>
              </a:spcAft>
              <a:buSzPts val="2405"/>
              <a:buNone/>
            </a:pPr>
            <a:r>
              <a:rPr lang="en-US" sz="2405"/>
              <a:t>“1. Compute attraction</a:t>
            </a:r>
            <a:endParaRPr/>
          </a:p>
          <a:p>
            <a:pPr marL="201168" lvl="1" indent="0" algn="l" rtl="0">
              <a:lnSpc>
                <a:spcPct val="70000"/>
              </a:lnSpc>
              <a:spcBef>
                <a:spcPts val="600"/>
              </a:spcBef>
              <a:spcAft>
                <a:spcPts val="0"/>
              </a:spcAft>
              <a:buSzPts val="2405"/>
              <a:buNone/>
            </a:pPr>
            <a:r>
              <a:rPr lang="en-US" sz="2405"/>
              <a:t>  2. Select mates</a:t>
            </a:r>
            <a:endParaRPr/>
          </a:p>
          <a:p>
            <a:pPr marL="201168" lvl="1" indent="0" algn="l" rtl="0">
              <a:lnSpc>
                <a:spcPct val="70000"/>
              </a:lnSpc>
              <a:spcBef>
                <a:spcPts val="600"/>
              </a:spcBef>
              <a:spcAft>
                <a:spcPts val="0"/>
              </a:spcAft>
              <a:buSzPts val="2405"/>
              <a:buNone/>
            </a:pPr>
            <a:r>
              <a:rPr lang="en-US" sz="2405"/>
              <a:t>  3. Reproduce</a:t>
            </a:r>
            <a:endParaRPr/>
          </a:p>
          <a:p>
            <a:pPr marL="201168" lvl="1" indent="0" algn="l" rtl="0">
              <a:lnSpc>
                <a:spcPct val="70000"/>
              </a:lnSpc>
              <a:spcBef>
                <a:spcPts val="600"/>
              </a:spcBef>
              <a:spcAft>
                <a:spcPts val="0"/>
              </a:spcAft>
              <a:buSzPts val="2405"/>
              <a:buNone/>
            </a:pPr>
            <a:r>
              <a:rPr lang="en-US" sz="2405"/>
              <a:t>  4. Die </a:t>
            </a:r>
            <a:endParaRPr/>
          </a:p>
          <a:p>
            <a:pPr marL="201168" lvl="1" indent="0" algn="l" rtl="0">
              <a:lnSpc>
                <a:spcPct val="70000"/>
              </a:lnSpc>
              <a:spcBef>
                <a:spcPts val="600"/>
              </a:spcBef>
              <a:spcAft>
                <a:spcPts val="0"/>
              </a:spcAft>
              <a:buSzPts val="2405"/>
              <a:buNone/>
            </a:pPr>
            <a:r>
              <a:rPr lang="en-US" sz="2405"/>
              <a:t>#Computing attraction#</a:t>
            </a:r>
            <a:endParaRPr/>
          </a:p>
          <a:p>
            <a:pPr marL="201168" lvl="1" indent="0" algn="l" rtl="0">
              <a:lnSpc>
                <a:spcPct val="70000"/>
              </a:lnSpc>
              <a:spcBef>
                <a:spcPts val="600"/>
              </a:spcBef>
              <a:spcAft>
                <a:spcPts val="0"/>
              </a:spcAft>
              <a:buSzPts val="2405"/>
              <a:buNone/>
            </a:pPr>
            <a:r>
              <a:rPr lang="en-US" sz="2405"/>
              <a:t>Each agent will compute how attracted they are to all opposite-sex agents. Attraction will be calculated as the summed product of agent preferences and potential mate traits”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Model Outline</a:t>
            </a:r>
            <a:endParaRPr dirty="0"/>
          </a:p>
        </p:txBody>
      </p:sp>
      <p:sp>
        <p:nvSpPr>
          <p:cNvPr id="442" name="Google Shape;442;p3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Analysis</a:t>
            </a:r>
            <a:endParaRPr/>
          </a:p>
          <a:p>
            <a:pPr marL="384048" lvl="1" indent="-182880" algn="l" rtl="0">
              <a:lnSpc>
                <a:spcPct val="90000"/>
              </a:lnSpc>
              <a:spcBef>
                <a:spcPts val="400"/>
              </a:spcBef>
              <a:spcAft>
                <a:spcPts val="0"/>
              </a:spcAft>
              <a:buSzPts val="2600"/>
              <a:buChar char="◦"/>
            </a:pPr>
            <a:r>
              <a:rPr lang="en-US" sz="2600"/>
              <a:t>A description of what model criteria will be analyzed and how</a:t>
            </a:r>
            <a:endParaRPr/>
          </a:p>
          <a:p>
            <a:pPr marL="91440" lvl="0" indent="-91440" algn="l" rtl="0">
              <a:lnSpc>
                <a:spcPct val="90000"/>
              </a:lnSpc>
              <a:spcBef>
                <a:spcPts val="1600"/>
              </a:spcBef>
              <a:spcAft>
                <a:spcPts val="0"/>
              </a:spcAft>
              <a:buSzPts val="2600"/>
              <a:buChar char=" "/>
            </a:pPr>
            <a:r>
              <a:rPr lang="en-US" sz="2600"/>
              <a:t>Predator/prey:</a:t>
            </a:r>
            <a:endParaRPr/>
          </a:p>
          <a:p>
            <a:pPr marL="384048" lvl="1" indent="-182880" algn="l" rtl="0">
              <a:lnSpc>
                <a:spcPct val="90000"/>
              </a:lnSpc>
              <a:spcBef>
                <a:spcPts val="400"/>
              </a:spcBef>
              <a:spcAft>
                <a:spcPts val="0"/>
              </a:spcAft>
              <a:buSzPts val="2600"/>
              <a:buChar char="◦"/>
            </a:pPr>
            <a:r>
              <a:rPr lang="en-US" sz="2600"/>
              <a:t>“At the end of each generation, the model will save (1) the amount of grass remaining uneaten, (2) the population size of sheep, and (3) the population size of wolves. After all generations are complete, the model will plot changes in these values across generations.”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p:nvPr/>
        </p:nvSpPr>
        <p:spPr>
          <a:xfrm>
            <a:off x="2810013" y="2602501"/>
            <a:ext cx="6043352" cy="3374967"/>
          </a:xfrm>
          <a:prstGeom prst="rect">
            <a:avLst/>
          </a:prstGeom>
          <a:solidFill>
            <a:srgbClr val="6DC978"/>
          </a:solidFill>
          <a:ln w="15875" cap="flat" cmpd="sng">
            <a:solidFill>
              <a:srgbClr val="30876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What is an agent-based model?</a:t>
            </a:r>
            <a:endParaRPr/>
          </a:p>
        </p:txBody>
      </p:sp>
      <p:sp>
        <p:nvSpPr>
          <p:cNvPr id="119" name="Google Shape;119;p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Char char=" "/>
            </a:pPr>
            <a:r>
              <a:rPr lang="en-US" sz="3200"/>
              <a:t>Computer simulation</a:t>
            </a:r>
            <a:endParaRPr/>
          </a:p>
        </p:txBody>
      </p:sp>
      <p:sp>
        <p:nvSpPr>
          <p:cNvPr id="120" name="Google Shape;120;p4"/>
          <p:cNvSpPr/>
          <p:nvPr/>
        </p:nvSpPr>
        <p:spPr>
          <a:xfrm>
            <a:off x="4915510" y="4506547"/>
            <a:ext cx="1163783" cy="1163783"/>
          </a:xfrm>
          <a:prstGeom prst="ellipse">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Agent</a:t>
            </a:r>
            <a:endParaRPr sz="1400" b="0" i="0" u="none" strike="noStrike" cap="none">
              <a:solidFill>
                <a:srgbClr val="000000"/>
              </a:solidFill>
              <a:latin typeface="Arial"/>
              <a:ea typeface="Arial"/>
              <a:cs typeface="Arial"/>
              <a:sym typeface="Arial"/>
            </a:endParaRPr>
          </a:p>
        </p:txBody>
      </p:sp>
      <p:sp>
        <p:nvSpPr>
          <p:cNvPr id="121" name="Google Shape;121;p4"/>
          <p:cNvSpPr/>
          <p:nvPr/>
        </p:nvSpPr>
        <p:spPr>
          <a:xfrm>
            <a:off x="7250713" y="4506547"/>
            <a:ext cx="1163783" cy="1163783"/>
          </a:xfrm>
          <a:prstGeom prst="ellipse">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Agent</a:t>
            </a:r>
            <a:endParaRPr sz="1400" b="0" i="0" u="none" strike="noStrike" cap="none">
              <a:solidFill>
                <a:srgbClr val="000000"/>
              </a:solidFill>
              <a:latin typeface="Arial"/>
              <a:ea typeface="Arial"/>
              <a:cs typeface="Arial"/>
              <a:sym typeface="Arial"/>
            </a:endParaRPr>
          </a:p>
        </p:txBody>
      </p:sp>
      <p:sp>
        <p:nvSpPr>
          <p:cNvPr id="122" name="Google Shape;122;p4"/>
          <p:cNvSpPr/>
          <p:nvPr/>
        </p:nvSpPr>
        <p:spPr>
          <a:xfrm>
            <a:off x="6093228" y="2968813"/>
            <a:ext cx="1163783" cy="1163783"/>
          </a:xfrm>
          <a:prstGeom prst="ellipse">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Agent</a:t>
            </a:r>
            <a:endParaRPr sz="1400" b="0" i="0" u="none" strike="noStrike" cap="none">
              <a:solidFill>
                <a:srgbClr val="000000"/>
              </a:solidFill>
              <a:latin typeface="Arial"/>
              <a:ea typeface="Arial"/>
              <a:cs typeface="Arial"/>
              <a:sym typeface="Arial"/>
            </a:endParaRPr>
          </a:p>
        </p:txBody>
      </p:sp>
      <p:sp>
        <p:nvSpPr>
          <p:cNvPr id="123" name="Google Shape;123;p4"/>
          <p:cNvSpPr/>
          <p:nvPr/>
        </p:nvSpPr>
        <p:spPr>
          <a:xfrm rot="-2812186">
            <a:off x="5677902" y="4083117"/>
            <a:ext cx="689956" cy="357447"/>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4"/>
          <p:cNvSpPr/>
          <p:nvPr/>
        </p:nvSpPr>
        <p:spPr>
          <a:xfrm rot="2700000">
            <a:off x="7000205" y="4111262"/>
            <a:ext cx="689956" cy="357447"/>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4"/>
          <p:cNvSpPr/>
          <p:nvPr/>
        </p:nvSpPr>
        <p:spPr>
          <a:xfrm rot="10800000">
            <a:off x="6278461" y="4913557"/>
            <a:ext cx="689956" cy="357447"/>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p4"/>
          <p:cNvSpPr txBox="1"/>
          <p:nvPr/>
        </p:nvSpPr>
        <p:spPr>
          <a:xfrm rot="-5400000">
            <a:off x="2199519" y="3969452"/>
            <a:ext cx="24023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Calibri"/>
                <a:ea typeface="Calibri"/>
                <a:cs typeface="Calibri"/>
                <a:sym typeface="Calibri"/>
              </a:rPr>
              <a:t>Environment</a:t>
            </a:r>
            <a:endParaRPr sz="1400" b="0" i="0" u="none" strike="noStrike" cap="none">
              <a:solidFill>
                <a:srgbClr val="000000"/>
              </a:solidFill>
              <a:latin typeface="Arial"/>
              <a:ea typeface="Arial"/>
              <a:cs typeface="Arial"/>
              <a:sym typeface="Arial"/>
            </a:endParaRPr>
          </a:p>
        </p:txBody>
      </p:sp>
      <p:sp>
        <p:nvSpPr>
          <p:cNvPr id="127" name="Google Shape;127;p4"/>
          <p:cNvSpPr/>
          <p:nvPr/>
        </p:nvSpPr>
        <p:spPr>
          <a:xfrm rot="10800000">
            <a:off x="3341716" y="2345200"/>
            <a:ext cx="3357055" cy="618770"/>
          </a:xfrm>
          <a:prstGeom prst="curvedUpArrow">
            <a:avLst>
              <a:gd name="adj1" fmla="val 25000"/>
              <a:gd name="adj2" fmla="val 50000"/>
              <a:gd name="adj3" fmla="val 25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 name="Google Shape;128;p4"/>
          <p:cNvSpPr/>
          <p:nvPr/>
        </p:nvSpPr>
        <p:spPr>
          <a:xfrm flipH="1">
            <a:off x="3341715" y="5666704"/>
            <a:ext cx="4615271" cy="618770"/>
          </a:xfrm>
          <a:prstGeom prst="curvedUpArrow">
            <a:avLst>
              <a:gd name="adj1" fmla="val 25000"/>
              <a:gd name="adj2" fmla="val 50000"/>
              <a:gd name="adj3" fmla="val 25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9" name="Google Shape;129;p4"/>
          <p:cNvSpPr/>
          <p:nvPr/>
        </p:nvSpPr>
        <p:spPr>
          <a:xfrm rot="-9796303">
            <a:off x="3656528" y="4656579"/>
            <a:ext cx="1219326" cy="260067"/>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cxnSp>
        <p:nvCxnSpPr>
          <p:cNvPr id="447" name="Google Shape;447;p39"/>
          <p:cNvCxnSpPr/>
          <p:nvPr/>
        </p:nvCxnSpPr>
        <p:spPr>
          <a:xfrm rot="10800000">
            <a:off x="2578100" y="609500"/>
            <a:ext cx="0" cy="4978500"/>
          </a:xfrm>
          <a:prstGeom prst="straightConnector1">
            <a:avLst/>
          </a:prstGeom>
          <a:noFill/>
          <a:ln w="76200" cap="flat" cmpd="sng">
            <a:solidFill>
              <a:schemeClr val="accent1"/>
            </a:solidFill>
            <a:prstDash val="solid"/>
            <a:round/>
            <a:headEnd type="none" w="sm" len="sm"/>
            <a:tailEnd type="triangle" w="med" len="med"/>
          </a:ln>
        </p:spPr>
      </p:cxnSp>
      <p:cxnSp>
        <p:nvCxnSpPr>
          <p:cNvPr id="448" name="Google Shape;448;p39"/>
          <p:cNvCxnSpPr/>
          <p:nvPr/>
        </p:nvCxnSpPr>
        <p:spPr>
          <a:xfrm>
            <a:off x="2552700" y="5562600"/>
            <a:ext cx="7924800" cy="0"/>
          </a:xfrm>
          <a:prstGeom prst="straightConnector1">
            <a:avLst/>
          </a:prstGeom>
          <a:noFill/>
          <a:ln w="76200" cap="flat" cmpd="sng">
            <a:solidFill>
              <a:schemeClr val="accent1"/>
            </a:solidFill>
            <a:prstDash val="solid"/>
            <a:round/>
            <a:headEnd type="none" w="sm" len="sm"/>
            <a:tailEnd type="triangle" w="med" len="med"/>
          </a:ln>
        </p:spPr>
      </p:cxnSp>
      <p:sp>
        <p:nvSpPr>
          <p:cNvPr id="449" name="Google Shape;449;p39"/>
          <p:cNvSpPr txBox="1"/>
          <p:nvPr/>
        </p:nvSpPr>
        <p:spPr>
          <a:xfrm>
            <a:off x="5435600" y="5588000"/>
            <a:ext cx="27939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Ease of use</a:t>
            </a:r>
            <a:endParaRPr sz="1400" b="0" i="0" u="none" strike="noStrike" cap="none">
              <a:solidFill>
                <a:srgbClr val="000000"/>
              </a:solidFill>
              <a:latin typeface="Arial"/>
              <a:ea typeface="Arial"/>
              <a:cs typeface="Arial"/>
              <a:sym typeface="Arial"/>
            </a:endParaRPr>
          </a:p>
        </p:txBody>
      </p:sp>
      <p:sp>
        <p:nvSpPr>
          <p:cNvPr id="450" name="Google Shape;450;p39"/>
          <p:cNvSpPr txBox="1"/>
          <p:nvPr/>
        </p:nvSpPr>
        <p:spPr>
          <a:xfrm rot="-5400000">
            <a:off x="504288" y="2654229"/>
            <a:ext cx="29526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Utility/Efficiency</a:t>
            </a:r>
            <a:endParaRPr sz="1400" b="0" i="0" u="none" strike="noStrike" cap="none">
              <a:solidFill>
                <a:srgbClr val="000000"/>
              </a:solidFill>
              <a:latin typeface="Arial"/>
              <a:ea typeface="Arial"/>
              <a:cs typeface="Arial"/>
              <a:sym typeface="Arial"/>
            </a:endParaRPr>
          </a:p>
        </p:txBody>
      </p:sp>
      <p:pic>
        <p:nvPicPr>
          <p:cNvPr id="451" name="Google Shape;451;p39" descr="http://netlogoweb.org/assets/images/desktopicon.png"/>
          <p:cNvPicPr preferRelativeResize="0"/>
          <p:nvPr/>
        </p:nvPicPr>
        <p:blipFill rotWithShape="1">
          <a:blip r:embed="rId3">
            <a:alphaModFix/>
          </a:blip>
          <a:srcRect/>
          <a:stretch/>
        </p:blipFill>
        <p:spPr>
          <a:xfrm>
            <a:off x="8940800" y="3957597"/>
            <a:ext cx="1231900" cy="1231900"/>
          </a:xfrm>
          <a:prstGeom prst="rect">
            <a:avLst/>
          </a:prstGeom>
          <a:noFill/>
          <a:ln>
            <a:noFill/>
          </a:ln>
        </p:spPr>
      </p:pic>
      <p:sp>
        <p:nvSpPr>
          <p:cNvPr id="452" name="Google Shape;452;p39"/>
          <p:cNvSpPr txBox="1"/>
          <p:nvPr/>
        </p:nvSpPr>
        <p:spPr>
          <a:xfrm>
            <a:off x="10033000" y="3695987"/>
            <a:ext cx="18924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Netlogo</a:t>
            </a:r>
            <a:endParaRPr sz="2800" b="0" i="0" u="none" strike="noStrike" cap="none">
              <a:solidFill>
                <a:schemeClr val="dk1"/>
              </a:solidFill>
              <a:latin typeface="Calibri"/>
              <a:ea typeface="Calibri"/>
              <a:cs typeface="Calibri"/>
              <a:sym typeface="Calibri"/>
            </a:endParaRPr>
          </a:p>
        </p:txBody>
      </p:sp>
      <p:pic>
        <p:nvPicPr>
          <p:cNvPr id="453" name="Google Shape;453;p39" descr="https://www.python.org/static/opengraph-icon-200x200.png"/>
          <p:cNvPicPr preferRelativeResize="0"/>
          <p:nvPr/>
        </p:nvPicPr>
        <p:blipFill rotWithShape="1">
          <a:blip r:embed="rId4">
            <a:alphaModFix/>
          </a:blip>
          <a:srcRect/>
          <a:stretch/>
        </p:blipFill>
        <p:spPr>
          <a:xfrm>
            <a:off x="2686050" y="609600"/>
            <a:ext cx="1320800" cy="1320800"/>
          </a:xfrm>
          <a:prstGeom prst="rect">
            <a:avLst/>
          </a:prstGeom>
          <a:noFill/>
          <a:ln>
            <a:noFill/>
          </a:ln>
        </p:spPr>
      </p:pic>
      <p:pic>
        <p:nvPicPr>
          <p:cNvPr id="454" name="Google Shape;454;p39" descr="https://www.r-project.org/Rlogo.png"/>
          <p:cNvPicPr preferRelativeResize="0"/>
          <p:nvPr/>
        </p:nvPicPr>
        <p:blipFill rotWithShape="1">
          <a:blip r:embed="rId5">
            <a:alphaModFix/>
          </a:blip>
          <a:srcRect/>
          <a:stretch/>
        </p:blipFill>
        <p:spPr>
          <a:xfrm>
            <a:off x="5041613" y="1622425"/>
            <a:ext cx="1905000" cy="1476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7"/>
          <p:cNvSpPr/>
          <p:nvPr/>
        </p:nvSpPr>
        <p:spPr>
          <a:xfrm rot="10800000" flipH="1">
            <a:off x="5366308" y="3029219"/>
            <a:ext cx="1991130" cy="419100"/>
          </a:xfrm>
          <a:prstGeom prst="rightArrow">
            <a:avLst>
              <a:gd name="adj1" fmla="val 50000"/>
              <a:gd name="adj2" fmla="val 50000"/>
            </a:avLst>
          </a:prstGeom>
          <a:solidFill>
            <a:schemeClr val="accent1"/>
          </a:solidFill>
          <a:ln w="25400"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64" name="Google Shape;464;p57" descr="Image may contain: 2 people, people smiling, people standing, eyeglasses and indoor"/>
          <p:cNvPicPr preferRelativeResize="0"/>
          <p:nvPr/>
        </p:nvPicPr>
        <p:blipFill rotWithShape="1">
          <a:blip r:embed="rId3">
            <a:alphaModFix/>
          </a:blip>
          <a:srcRect/>
          <a:stretch/>
        </p:blipFill>
        <p:spPr>
          <a:xfrm>
            <a:off x="2039231" y="1809367"/>
            <a:ext cx="3095134" cy="2858802"/>
          </a:xfrm>
          <a:prstGeom prst="rect">
            <a:avLst/>
          </a:prstGeom>
          <a:noFill/>
          <a:ln>
            <a:noFill/>
          </a:ln>
        </p:spPr>
      </p:pic>
      <p:sp>
        <p:nvSpPr>
          <p:cNvPr id="465" name="Google Shape;465;p57"/>
          <p:cNvSpPr txBox="1"/>
          <p:nvPr/>
        </p:nvSpPr>
        <p:spPr>
          <a:xfrm>
            <a:off x="2659580" y="4668169"/>
            <a:ext cx="3765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P</a:t>
            </a:r>
            <a:endParaRPr/>
          </a:p>
        </p:txBody>
      </p:sp>
      <p:sp>
        <p:nvSpPr>
          <p:cNvPr id="466" name="Google Shape;466;p57"/>
          <p:cNvSpPr txBox="1"/>
          <p:nvPr/>
        </p:nvSpPr>
        <p:spPr>
          <a:xfrm>
            <a:off x="3000238" y="4668169"/>
            <a:ext cx="3765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a:t>
            </a:r>
            <a:endParaRPr/>
          </a:p>
        </p:txBody>
      </p:sp>
      <p:sp>
        <p:nvSpPr>
          <p:cNvPr id="467" name="Google Shape;467;p57"/>
          <p:cNvSpPr txBox="1"/>
          <p:nvPr/>
        </p:nvSpPr>
        <p:spPr>
          <a:xfrm>
            <a:off x="3655144" y="4668169"/>
            <a:ext cx="3765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P</a:t>
            </a:r>
            <a:endParaRPr/>
          </a:p>
        </p:txBody>
      </p:sp>
      <p:sp>
        <p:nvSpPr>
          <p:cNvPr id="468" name="Google Shape;468;p57"/>
          <p:cNvSpPr txBox="1"/>
          <p:nvPr/>
        </p:nvSpPr>
        <p:spPr>
          <a:xfrm>
            <a:off x="3995802" y="4668169"/>
            <a:ext cx="3765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a:t>
            </a:r>
            <a:endParaRPr/>
          </a:p>
        </p:txBody>
      </p:sp>
      <p:sp>
        <p:nvSpPr>
          <p:cNvPr id="469" name="Google Shape;469;p57"/>
          <p:cNvSpPr txBox="1"/>
          <p:nvPr/>
        </p:nvSpPr>
        <p:spPr>
          <a:xfrm>
            <a:off x="7975954" y="3768947"/>
            <a:ext cx="3765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P</a:t>
            </a:r>
            <a:endParaRPr/>
          </a:p>
        </p:txBody>
      </p:sp>
      <p:sp>
        <p:nvSpPr>
          <p:cNvPr id="470" name="Google Shape;470;p57"/>
          <p:cNvSpPr txBox="1"/>
          <p:nvPr/>
        </p:nvSpPr>
        <p:spPr>
          <a:xfrm>
            <a:off x="8240146" y="3767167"/>
            <a:ext cx="37651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a:t>
            </a:r>
            <a:endParaRPr/>
          </a:p>
        </p:txBody>
      </p:sp>
      <p:sp>
        <p:nvSpPr>
          <p:cNvPr id="471" name="Google Shape;471;p57"/>
          <p:cNvSpPr txBox="1"/>
          <p:nvPr/>
        </p:nvSpPr>
        <p:spPr>
          <a:xfrm>
            <a:off x="8922346" y="3767167"/>
            <a:ext cx="4092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P</a:t>
            </a:r>
            <a:endParaRPr/>
          </a:p>
        </p:txBody>
      </p:sp>
      <p:sp>
        <p:nvSpPr>
          <p:cNvPr id="472" name="Google Shape;472;p57"/>
          <p:cNvSpPr txBox="1"/>
          <p:nvPr/>
        </p:nvSpPr>
        <p:spPr>
          <a:xfrm>
            <a:off x="9186538" y="3765387"/>
            <a:ext cx="4092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a:t>
            </a:r>
            <a:endParaRPr/>
          </a:p>
        </p:txBody>
      </p:sp>
      <p:pic>
        <p:nvPicPr>
          <p:cNvPr id="473" name="Google Shape;473;p57" descr="http://epicself.com/wp-content/uploads/2010/02/avatar-1.jpg"/>
          <p:cNvPicPr preferRelativeResize="0"/>
          <p:nvPr/>
        </p:nvPicPr>
        <p:blipFill rotWithShape="1">
          <a:blip r:embed="rId4">
            <a:alphaModFix/>
          </a:blip>
          <a:srcRect/>
          <a:stretch/>
        </p:blipFill>
        <p:spPr>
          <a:xfrm>
            <a:off x="5764760" y="2681937"/>
            <a:ext cx="1029395" cy="1085230"/>
          </a:xfrm>
          <a:prstGeom prst="rect">
            <a:avLst/>
          </a:prstGeom>
          <a:noFill/>
          <a:ln>
            <a:noFill/>
          </a:ln>
        </p:spPr>
      </p:pic>
      <p:sp>
        <p:nvSpPr>
          <p:cNvPr id="474" name="Google Shape;474;p57"/>
          <p:cNvSpPr txBox="1"/>
          <p:nvPr/>
        </p:nvSpPr>
        <p:spPr>
          <a:xfrm>
            <a:off x="4269106" y="199630"/>
            <a:ext cx="461755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“Couple Simulation”</a:t>
            </a:r>
            <a:endParaRPr/>
          </a:p>
        </p:txBody>
      </p:sp>
      <p:grpSp>
        <p:nvGrpSpPr>
          <p:cNvPr id="475" name="Google Shape;475;p57"/>
          <p:cNvGrpSpPr/>
          <p:nvPr/>
        </p:nvGrpSpPr>
        <p:grpSpPr>
          <a:xfrm>
            <a:off x="7589381" y="2499016"/>
            <a:ext cx="2339165" cy="1268151"/>
            <a:chOff x="1779898" y="-3855317"/>
            <a:chExt cx="6848940" cy="3713073"/>
          </a:xfrm>
        </p:grpSpPr>
        <p:pic>
          <p:nvPicPr>
            <p:cNvPr id="476" name="Google Shape;476;p57"/>
            <p:cNvPicPr preferRelativeResize="0"/>
            <p:nvPr/>
          </p:nvPicPr>
          <p:blipFill rotWithShape="1">
            <a:blip r:embed="rId5">
              <a:alphaModFix/>
            </a:blip>
            <a:srcRect l="49503"/>
            <a:stretch/>
          </p:blipFill>
          <p:spPr>
            <a:xfrm>
              <a:off x="5198989" y="-3855317"/>
              <a:ext cx="3429849" cy="3709727"/>
            </a:xfrm>
            <a:prstGeom prst="rect">
              <a:avLst/>
            </a:prstGeom>
            <a:noFill/>
            <a:ln>
              <a:noFill/>
            </a:ln>
          </p:spPr>
        </p:pic>
        <p:pic>
          <p:nvPicPr>
            <p:cNvPr id="477" name="Google Shape;477;p57"/>
            <p:cNvPicPr preferRelativeResize="0"/>
            <p:nvPr/>
          </p:nvPicPr>
          <p:blipFill rotWithShape="1">
            <a:blip r:embed="rId5">
              <a:alphaModFix/>
            </a:blip>
            <a:srcRect r="50383"/>
            <a:stretch/>
          </p:blipFill>
          <p:spPr>
            <a:xfrm>
              <a:off x="1779898" y="-3851971"/>
              <a:ext cx="3370095" cy="3709727"/>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8"/>
          <p:cNvSpPr txBox="1"/>
          <p:nvPr/>
        </p:nvSpPr>
        <p:spPr>
          <a:xfrm>
            <a:off x="524508" y="5228096"/>
            <a:ext cx="2524125"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1. Observe True Relationships</a:t>
            </a:r>
            <a:endParaRPr/>
          </a:p>
        </p:txBody>
      </p:sp>
      <p:sp>
        <p:nvSpPr>
          <p:cNvPr id="483" name="Google Shape;483;p58"/>
          <p:cNvSpPr/>
          <p:nvPr/>
        </p:nvSpPr>
        <p:spPr>
          <a:xfrm rot="1984198">
            <a:off x="5125659" y="2673659"/>
            <a:ext cx="2222262" cy="225046"/>
          </a:xfrm>
          <a:prstGeom prst="rightArrow">
            <a:avLst>
              <a:gd name="adj1" fmla="val 50000"/>
              <a:gd name="adj2" fmla="val 50000"/>
            </a:avLst>
          </a:prstGeom>
          <a:solidFill>
            <a:schemeClr val="accent1"/>
          </a:solidFill>
          <a:ln w="25400"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58"/>
          <p:cNvSpPr/>
          <p:nvPr/>
        </p:nvSpPr>
        <p:spPr>
          <a:xfrm rot="-3051029">
            <a:off x="4850287" y="2202846"/>
            <a:ext cx="1896157" cy="263237"/>
          </a:xfrm>
          <a:prstGeom prst="rightArrow">
            <a:avLst>
              <a:gd name="adj1" fmla="val 50000"/>
              <a:gd name="adj2" fmla="val 50000"/>
            </a:avLst>
          </a:prstGeom>
          <a:solidFill>
            <a:srgbClr val="FF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5" name="Google Shape;485;p58"/>
          <p:cNvSpPr/>
          <p:nvPr/>
        </p:nvSpPr>
        <p:spPr>
          <a:xfrm rot="7748971">
            <a:off x="5895692" y="2785262"/>
            <a:ext cx="1609184" cy="242769"/>
          </a:xfrm>
          <a:prstGeom prst="rightArrow">
            <a:avLst>
              <a:gd name="adj1" fmla="val 50000"/>
              <a:gd name="adj2" fmla="val 50000"/>
            </a:avLst>
          </a:prstGeom>
          <a:solidFill>
            <a:schemeClr val="accent1"/>
          </a:solidFill>
          <a:ln w="25400"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6" name="Google Shape;486;p58"/>
          <p:cNvSpPr txBox="1"/>
          <p:nvPr/>
        </p:nvSpPr>
        <p:spPr>
          <a:xfrm>
            <a:off x="4116541" y="5228096"/>
            <a:ext cx="424049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2. Simulate</a:t>
            </a:r>
            <a:endParaRPr/>
          </a:p>
          <a:p>
            <a:pPr marL="0" marR="0" lvl="0" indent="0" algn="ctr"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Mating Market</a:t>
            </a:r>
            <a:endParaRPr/>
          </a:p>
        </p:txBody>
      </p:sp>
      <p:sp>
        <p:nvSpPr>
          <p:cNvPr id="487" name="Google Shape;487;p58"/>
          <p:cNvSpPr txBox="1"/>
          <p:nvPr/>
        </p:nvSpPr>
        <p:spPr>
          <a:xfrm>
            <a:off x="9372400" y="5228096"/>
            <a:ext cx="197867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3. Assess </a:t>
            </a:r>
            <a:endParaRPr/>
          </a:p>
          <a:p>
            <a:pPr marL="0" marR="0" lvl="0" indent="0" algn="ctr"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Accuracy</a:t>
            </a:r>
            <a:endParaRPr/>
          </a:p>
        </p:txBody>
      </p:sp>
      <p:grpSp>
        <p:nvGrpSpPr>
          <p:cNvPr id="488" name="Google Shape;488;p58"/>
          <p:cNvGrpSpPr/>
          <p:nvPr/>
        </p:nvGrpSpPr>
        <p:grpSpPr>
          <a:xfrm>
            <a:off x="618826" y="560592"/>
            <a:ext cx="2339165" cy="1268151"/>
            <a:chOff x="1779898" y="-3855317"/>
            <a:chExt cx="6848940" cy="3713073"/>
          </a:xfrm>
        </p:grpSpPr>
        <p:pic>
          <p:nvPicPr>
            <p:cNvPr id="489" name="Google Shape;489;p58"/>
            <p:cNvPicPr preferRelativeResize="0"/>
            <p:nvPr/>
          </p:nvPicPr>
          <p:blipFill rotWithShape="1">
            <a:blip r:embed="rId3">
              <a:alphaModFix/>
            </a:blip>
            <a:srcRect l="49503"/>
            <a:stretch/>
          </p:blipFill>
          <p:spPr>
            <a:xfrm>
              <a:off x="5198989" y="-3855317"/>
              <a:ext cx="3429849" cy="3709727"/>
            </a:xfrm>
            <a:prstGeom prst="rect">
              <a:avLst/>
            </a:prstGeom>
            <a:noFill/>
            <a:ln>
              <a:noFill/>
            </a:ln>
          </p:spPr>
        </p:pic>
        <p:pic>
          <p:nvPicPr>
            <p:cNvPr id="490" name="Google Shape;490;p58"/>
            <p:cNvPicPr preferRelativeResize="0"/>
            <p:nvPr/>
          </p:nvPicPr>
          <p:blipFill rotWithShape="1">
            <a:blip r:embed="rId3">
              <a:alphaModFix/>
            </a:blip>
            <a:srcRect r="50383"/>
            <a:stretch/>
          </p:blipFill>
          <p:spPr>
            <a:xfrm>
              <a:off x="1779898" y="-3851971"/>
              <a:ext cx="3370095" cy="3709727"/>
            </a:xfrm>
            <a:prstGeom prst="rect">
              <a:avLst/>
            </a:prstGeom>
            <a:noFill/>
            <a:ln>
              <a:noFill/>
            </a:ln>
          </p:spPr>
        </p:pic>
      </p:grpSp>
      <p:sp>
        <p:nvSpPr>
          <p:cNvPr id="491" name="Google Shape;491;p58"/>
          <p:cNvSpPr txBox="1"/>
          <p:nvPr/>
        </p:nvSpPr>
        <p:spPr>
          <a:xfrm>
            <a:off x="1150651" y="1299797"/>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A</a:t>
            </a:r>
            <a:endParaRPr/>
          </a:p>
        </p:txBody>
      </p:sp>
      <p:sp>
        <p:nvSpPr>
          <p:cNvPr id="492" name="Google Shape;492;p58"/>
          <p:cNvSpPr txBox="1"/>
          <p:nvPr/>
        </p:nvSpPr>
        <p:spPr>
          <a:xfrm>
            <a:off x="2039621" y="1299797"/>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A</a:t>
            </a:r>
            <a:endParaRPr/>
          </a:p>
        </p:txBody>
      </p:sp>
      <p:grpSp>
        <p:nvGrpSpPr>
          <p:cNvPr id="493" name="Google Shape;493;p58"/>
          <p:cNvGrpSpPr/>
          <p:nvPr/>
        </p:nvGrpSpPr>
        <p:grpSpPr>
          <a:xfrm>
            <a:off x="620491" y="2079476"/>
            <a:ext cx="2339165" cy="1268151"/>
            <a:chOff x="1779898" y="-3855317"/>
            <a:chExt cx="6848940" cy="3713073"/>
          </a:xfrm>
        </p:grpSpPr>
        <p:pic>
          <p:nvPicPr>
            <p:cNvPr id="494" name="Google Shape;494;p58"/>
            <p:cNvPicPr preferRelativeResize="0"/>
            <p:nvPr/>
          </p:nvPicPr>
          <p:blipFill rotWithShape="1">
            <a:blip r:embed="rId3">
              <a:alphaModFix/>
            </a:blip>
            <a:srcRect l="49503"/>
            <a:stretch/>
          </p:blipFill>
          <p:spPr>
            <a:xfrm>
              <a:off x="5198989" y="-3855317"/>
              <a:ext cx="3429849" cy="3709727"/>
            </a:xfrm>
            <a:prstGeom prst="rect">
              <a:avLst/>
            </a:prstGeom>
            <a:noFill/>
            <a:ln>
              <a:noFill/>
            </a:ln>
          </p:spPr>
        </p:pic>
        <p:pic>
          <p:nvPicPr>
            <p:cNvPr id="495" name="Google Shape;495;p58"/>
            <p:cNvPicPr preferRelativeResize="0"/>
            <p:nvPr/>
          </p:nvPicPr>
          <p:blipFill rotWithShape="1">
            <a:blip r:embed="rId3">
              <a:alphaModFix/>
            </a:blip>
            <a:srcRect r="50383"/>
            <a:stretch/>
          </p:blipFill>
          <p:spPr>
            <a:xfrm>
              <a:off x="1779898" y="-3851971"/>
              <a:ext cx="3370095" cy="3709727"/>
            </a:xfrm>
            <a:prstGeom prst="rect">
              <a:avLst/>
            </a:prstGeom>
            <a:noFill/>
            <a:ln>
              <a:noFill/>
            </a:ln>
          </p:spPr>
        </p:pic>
      </p:grpSp>
      <p:sp>
        <p:nvSpPr>
          <p:cNvPr id="496" name="Google Shape;496;p58"/>
          <p:cNvSpPr txBox="1"/>
          <p:nvPr/>
        </p:nvSpPr>
        <p:spPr>
          <a:xfrm>
            <a:off x="1152316" y="2818681"/>
            <a:ext cx="38664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B</a:t>
            </a:r>
            <a:endParaRPr/>
          </a:p>
        </p:txBody>
      </p:sp>
      <p:sp>
        <p:nvSpPr>
          <p:cNvPr id="497" name="Google Shape;497;p58"/>
          <p:cNvSpPr txBox="1"/>
          <p:nvPr/>
        </p:nvSpPr>
        <p:spPr>
          <a:xfrm>
            <a:off x="2041286" y="2818681"/>
            <a:ext cx="38664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B</a:t>
            </a:r>
            <a:endParaRPr/>
          </a:p>
        </p:txBody>
      </p:sp>
      <p:grpSp>
        <p:nvGrpSpPr>
          <p:cNvPr id="498" name="Google Shape;498;p58"/>
          <p:cNvGrpSpPr/>
          <p:nvPr/>
        </p:nvGrpSpPr>
        <p:grpSpPr>
          <a:xfrm>
            <a:off x="622687" y="3603646"/>
            <a:ext cx="2339165" cy="1268151"/>
            <a:chOff x="1779898" y="-3855317"/>
            <a:chExt cx="6848940" cy="3713073"/>
          </a:xfrm>
        </p:grpSpPr>
        <p:pic>
          <p:nvPicPr>
            <p:cNvPr id="499" name="Google Shape;499;p58"/>
            <p:cNvPicPr preferRelativeResize="0"/>
            <p:nvPr/>
          </p:nvPicPr>
          <p:blipFill rotWithShape="1">
            <a:blip r:embed="rId3">
              <a:alphaModFix/>
            </a:blip>
            <a:srcRect l="49503"/>
            <a:stretch/>
          </p:blipFill>
          <p:spPr>
            <a:xfrm>
              <a:off x="5198989" y="-3855317"/>
              <a:ext cx="3429849" cy="3709727"/>
            </a:xfrm>
            <a:prstGeom prst="rect">
              <a:avLst/>
            </a:prstGeom>
            <a:noFill/>
            <a:ln>
              <a:noFill/>
            </a:ln>
          </p:spPr>
        </p:pic>
        <p:pic>
          <p:nvPicPr>
            <p:cNvPr id="500" name="Google Shape;500;p58"/>
            <p:cNvPicPr preferRelativeResize="0"/>
            <p:nvPr/>
          </p:nvPicPr>
          <p:blipFill rotWithShape="1">
            <a:blip r:embed="rId3">
              <a:alphaModFix/>
            </a:blip>
            <a:srcRect r="50383"/>
            <a:stretch/>
          </p:blipFill>
          <p:spPr>
            <a:xfrm>
              <a:off x="1779898" y="-3851971"/>
              <a:ext cx="3370095" cy="3709727"/>
            </a:xfrm>
            <a:prstGeom prst="rect">
              <a:avLst/>
            </a:prstGeom>
            <a:noFill/>
            <a:ln>
              <a:noFill/>
            </a:ln>
          </p:spPr>
        </p:pic>
      </p:grpSp>
      <p:sp>
        <p:nvSpPr>
          <p:cNvPr id="501" name="Google Shape;501;p58"/>
          <p:cNvSpPr txBox="1"/>
          <p:nvPr/>
        </p:nvSpPr>
        <p:spPr>
          <a:xfrm>
            <a:off x="1154512" y="4342851"/>
            <a:ext cx="3754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C</a:t>
            </a:r>
            <a:endParaRPr/>
          </a:p>
        </p:txBody>
      </p:sp>
      <p:sp>
        <p:nvSpPr>
          <p:cNvPr id="502" name="Google Shape;502;p58"/>
          <p:cNvSpPr txBox="1"/>
          <p:nvPr/>
        </p:nvSpPr>
        <p:spPr>
          <a:xfrm>
            <a:off x="2043482" y="4342851"/>
            <a:ext cx="3754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C</a:t>
            </a:r>
            <a:endParaRPr/>
          </a:p>
        </p:txBody>
      </p:sp>
      <p:pic>
        <p:nvPicPr>
          <p:cNvPr id="503" name="Google Shape;503;p58"/>
          <p:cNvPicPr preferRelativeResize="0"/>
          <p:nvPr/>
        </p:nvPicPr>
        <p:blipFill rotWithShape="1">
          <a:blip r:embed="rId3">
            <a:alphaModFix/>
          </a:blip>
          <a:srcRect l="49503"/>
          <a:stretch/>
        </p:blipFill>
        <p:spPr>
          <a:xfrm>
            <a:off x="7153572" y="2849886"/>
            <a:ext cx="1171420" cy="1267008"/>
          </a:xfrm>
          <a:prstGeom prst="rect">
            <a:avLst/>
          </a:prstGeom>
          <a:noFill/>
          <a:ln>
            <a:noFill/>
          </a:ln>
        </p:spPr>
      </p:pic>
      <p:pic>
        <p:nvPicPr>
          <p:cNvPr id="504" name="Google Shape;504;p58"/>
          <p:cNvPicPr preferRelativeResize="0"/>
          <p:nvPr/>
        </p:nvPicPr>
        <p:blipFill rotWithShape="1">
          <a:blip r:embed="rId3">
            <a:alphaModFix/>
          </a:blip>
          <a:srcRect r="50383"/>
          <a:stretch/>
        </p:blipFill>
        <p:spPr>
          <a:xfrm>
            <a:off x="4001502" y="979803"/>
            <a:ext cx="1151011" cy="1267008"/>
          </a:xfrm>
          <a:prstGeom prst="rect">
            <a:avLst/>
          </a:prstGeom>
          <a:noFill/>
          <a:ln>
            <a:noFill/>
          </a:ln>
        </p:spPr>
      </p:pic>
      <p:sp>
        <p:nvSpPr>
          <p:cNvPr id="505" name="Google Shape;505;p58"/>
          <p:cNvSpPr txBox="1"/>
          <p:nvPr/>
        </p:nvSpPr>
        <p:spPr>
          <a:xfrm>
            <a:off x="4533327" y="1717865"/>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A</a:t>
            </a:r>
            <a:endParaRPr/>
          </a:p>
        </p:txBody>
      </p:sp>
      <p:sp>
        <p:nvSpPr>
          <p:cNvPr id="506" name="Google Shape;506;p58"/>
          <p:cNvSpPr txBox="1"/>
          <p:nvPr/>
        </p:nvSpPr>
        <p:spPr>
          <a:xfrm>
            <a:off x="7406622" y="3589091"/>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A</a:t>
            </a:r>
            <a:endParaRPr/>
          </a:p>
        </p:txBody>
      </p:sp>
      <p:pic>
        <p:nvPicPr>
          <p:cNvPr id="507" name="Google Shape;507;p58"/>
          <p:cNvPicPr preferRelativeResize="0"/>
          <p:nvPr/>
        </p:nvPicPr>
        <p:blipFill rotWithShape="1">
          <a:blip r:embed="rId3">
            <a:alphaModFix/>
          </a:blip>
          <a:srcRect l="49503"/>
          <a:stretch/>
        </p:blipFill>
        <p:spPr>
          <a:xfrm>
            <a:off x="5639370" y="3700661"/>
            <a:ext cx="1171420" cy="1267008"/>
          </a:xfrm>
          <a:prstGeom prst="rect">
            <a:avLst/>
          </a:prstGeom>
          <a:noFill/>
          <a:ln>
            <a:noFill/>
          </a:ln>
        </p:spPr>
      </p:pic>
      <p:pic>
        <p:nvPicPr>
          <p:cNvPr id="508" name="Google Shape;508;p58"/>
          <p:cNvPicPr preferRelativeResize="0"/>
          <p:nvPr/>
        </p:nvPicPr>
        <p:blipFill rotWithShape="1">
          <a:blip r:embed="rId3">
            <a:alphaModFix/>
          </a:blip>
          <a:srcRect r="50383"/>
          <a:stretch/>
        </p:blipFill>
        <p:spPr>
          <a:xfrm>
            <a:off x="5639562" y="134387"/>
            <a:ext cx="1151011" cy="1267008"/>
          </a:xfrm>
          <a:prstGeom prst="rect">
            <a:avLst/>
          </a:prstGeom>
          <a:noFill/>
          <a:ln>
            <a:noFill/>
          </a:ln>
        </p:spPr>
      </p:pic>
      <p:sp>
        <p:nvSpPr>
          <p:cNvPr id="509" name="Google Shape;509;p58"/>
          <p:cNvSpPr txBox="1"/>
          <p:nvPr/>
        </p:nvSpPr>
        <p:spPr>
          <a:xfrm>
            <a:off x="6171387" y="872449"/>
            <a:ext cx="38664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B</a:t>
            </a:r>
            <a:endParaRPr/>
          </a:p>
        </p:txBody>
      </p:sp>
      <p:sp>
        <p:nvSpPr>
          <p:cNvPr id="510" name="Google Shape;510;p58"/>
          <p:cNvSpPr txBox="1"/>
          <p:nvPr/>
        </p:nvSpPr>
        <p:spPr>
          <a:xfrm>
            <a:off x="5892420" y="4439866"/>
            <a:ext cx="38664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B</a:t>
            </a:r>
            <a:endParaRPr/>
          </a:p>
        </p:txBody>
      </p:sp>
      <p:pic>
        <p:nvPicPr>
          <p:cNvPr id="511" name="Google Shape;511;p58"/>
          <p:cNvPicPr preferRelativeResize="0"/>
          <p:nvPr/>
        </p:nvPicPr>
        <p:blipFill rotWithShape="1">
          <a:blip r:embed="rId3">
            <a:alphaModFix/>
          </a:blip>
          <a:srcRect l="49503"/>
          <a:stretch/>
        </p:blipFill>
        <p:spPr>
          <a:xfrm>
            <a:off x="3998324" y="2843612"/>
            <a:ext cx="1171420" cy="1267008"/>
          </a:xfrm>
          <a:prstGeom prst="rect">
            <a:avLst/>
          </a:prstGeom>
          <a:noFill/>
          <a:ln>
            <a:noFill/>
          </a:ln>
        </p:spPr>
      </p:pic>
      <p:pic>
        <p:nvPicPr>
          <p:cNvPr id="512" name="Google Shape;512;p58"/>
          <p:cNvPicPr preferRelativeResize="0"/>
          <p:nvPr/>
        </p:nvPicPr>
        <p:blipFill rotWithShape="1">
          <a:blip r:embed="rId3">
            <a:alphaModFix/>
          </a:blip>
          <a:srcRect r="50383"/>
          <a:stretch/>
        </p:blipFill>
        <p:spPr>
          <a:xfrm>
            <a:off x="7142716" y="914066"/>
            <a:ext cx="1151011" cy="1267008"/>
          </a:xfrm>
          <a:prstGeom prst="rect">
            <a:avLst/>
          </a:prstGeom>
          <a:noFill/>
          <a:ln>
            <a:noFill/>
          </a:ln>
        </p:spPr>
      </p:pic>
      <p:sp>
        <p:nvSpPr>
          <p:cNvPr id="513" name="Google Shape;513;p58"/>
          <p:cNvSpPr txBox="1"/>
          <p:nvPr/>
        </p:nvSpPr>
        <p:spPr>
          <a:xfrm>
            <a:off x="7674541" y="1652128"/>
            <a:ext cx="3754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C</a:t>
            </a:r>
            <a:endParaRPr/>
          </a:p>
        </p:txBody>
      </p:sp>
      <p:sp>
        <p:nvSpPr>
          <p:cNvPr id="514" name="Google Shape;514;p58"/>
          <p:cNvSpPr txBox="1"/>
          <p:nvPr/>
        </p:nvSpPr>
        <p:spPr>
          <a:xfrm>
            <a:off x="4251374" y="3582817"/>
            <a:ext cx="3754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C</a:t>
            </a:r>
            <a:endParaRPr/>
          </a:p>
        </p:txBody>
      </p:sp>
      <p:grpSp>
        <p:nvGrpSpPr>
          <p:cNvPr id="515" name="Google Shape;515;p58"/>
          <p:cNvGrpSpPr/>
          <p:nvPr/>
        </p:nvGrpSpPr>
        <p:grpSpPr>
          <a:xfrm>
            <a:off x="9210728" y="554866"/>
            <a:ext cx="2339165" cy="1268151"/>
            <a:chOff x="1779898" y="-3855317"/>
            <a:chExt cx="6848940" cy="3713073"/>
          </a:xfrm>
        </p:grpSpPr>
        <p:pic>
          <p:nvPicPr>
            <p:cNvPr id="516" name="Google Shape;516;p58"/>
            <p:cNvPicPr preferRelativeResize="0"/>
            <p:nvPr/>
          </p:nvPicPr>
          <p:blipFill rotWithShape="1">
            <a:blip r:embed="rId3">
              <a:alphaModFix/>
            </a:blip>
            <a:srcRect l="49503"/>
            <a:stretch/>
          </p:blipFill>
          <p:spPr>
            <a:xfrm>
              <a:off x="5198989" y="-3855317"/>
              <a:ext cx="3429849" cy="3709727"/>
            </a:xfrm>
            <a:prstGeom prst="rect">
              <a:avLst/>
            </a:prstGeom>
            <a:noFill/>
            <a:ln>
              <a:noFill/>
            </a:ln>
          </p:spPr>
        </p:pic>
        <p:pic>
          <p:nvPicPr>
            <p:cNvPr id="517" name="Google Shape;517;p58"/>
            <p:cNvPicPr preferRelativeResize="0"/>
            <p:nvPr/>
          </p:nvPicPr>
          <p:blipFill rotWithShape="1">
            <a:blip r:embed="rId3">
              <a:alphaModFix/>
            </a:blip>
            <a:srcRect r="50383"/>
            <a:stretch/>
          </p:blipFill>
          <p:spPr>
            <a:xfrm>
              <a:off x="1779898" y="-3851971"/>
              <a:ext cx="3370095" cy="3709727"/>
            </a:xfrm>
            <a:prstGeom prst="rect">
              <a:avLst/>
            </a:prstGeom>
            <a:noFill/>
            <a:ln>
              <a:noFill/>
            </a:ln>
          </p:spPr>
        </p:pic>
      </p:grpSp>
      <p:sp>
        <p:nvSpPr>
          <p:cNvPr id="518" name="Google Shape;518;p58"/>
          <p:cNvSpPr txBox="1"/>
          <p:nvPr/>
        </p:nvSpPr>
        <p:spPr>
          <a:xfrm>
            <a:off x="9742553" y="1294071"/>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A</a:t>
            </a:r>
            <a:endParaRPr/>
          </a:p>
        </p:txBody>
      </p:sp>
      <p:sp>
        <p:nvSpPr>
          <p:cNvPr id="519" name="Google Shape;519;p58"/>
          <p:cNvSpPr txBox="1"/>
          <p:nvPr/>
        </p:nvSpPr>
        <p:spPr>
          <a:xfrm>
            <a:off x="10631523" y="1294071"/>
            <a:ext cx="40267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A</a:t>
            </a:r>
            <a:endParaRPr/>
          </a:p>
        </p:txBody>
      </p:sp>
      <p:grpSp>
        <p:nvGrpSpPr>
          <p:cNvPr id="520" name="Google Shape;520;p58"/>
          <p:cNvGrpSpPr/>
          <p:nvPr/>
        </p:nvGrpSpPr>
        <p:grpSpPr>
          <a:xfrm>
            <a:off x="9212393" y="2073750"/>
            <a:ext cx="2339165" cy="1268151"/>
            <a:chOff x="1779898" y="-3855317"/>
            <a:chExt cx="6848940" cy="3713073"/>
          </a:xfrm>
        </p:grpSpPr>
        <p:pic>
          <p:nvPicPr>
            <p:cNvPr id="521" name="Google Shape;521;p58"/>
            <p:cNvPicPr preferRelativeResize="0"/>
            <p:nvPr/>
          </p:nvPicPr>
          <p:blipFill rotWithShape="1">
            <a:blip r:embed="rId3">
              <a:alphaModFix/>
            </a:blip>
            <a:srcRect l="49503"/>
            <a:stretch/>
          </p:blipFill>
          <p:spPr>
            <a:xfrm>
              <a:off x="5198989" y="-3855317"/>
              <a:ext cx="3429849" cy="3709727"/>
            </a:xfrm>
            <a:prstGeom prst="rect">
              <a:avLst/>
            </a:prstGeom>
            <a:noFill/>
            <a:ln>
              <a:noFill/>
            </a:ln>
          </p:spPr>
        </p:pic>
        <p:pic>
          <p:nvPicPr>
            <p:cNvPr id="522" name="Google Shape;522;p58"/>
            <p:cNvPicPr preferRelativeResize="0"/>
            <p:nvPr/>
          </p:nvPicPr>
          <p:blipFill rotWithShape="1">
            <a:blip r:embed="rId3">
              <a:alphaModFix/>
            </a:blip>
            <a:srcRect r="50383"/>
            <a:stretch/>
          </p:blipFill>
          <p:spPr>
            <a:xfrm>
              <a:off x="1779898" y="-3851971"/>
              <a:ext cx="3370095" cy="3709727"/>
            </a:xfrm>
            <a:prstGeom prst="rect">
              <a:avLst/>
            </a:prstGeom>
            <a:noFill/>
            <a:ln>
              <a:noFill/>
            </a:ln>
          </p:spPr>
        </p:pic>
      </p:grpSp>
      <p:sp>
        <p:nvSpPr>
          <p:cNvPr id="523" name="Google Shape;523;p58"/>
          <p:cNvSpPr txBox="1"/>
          <p:nvPr/>
        </p:nvSpPr>
        <p:spPr>
          <a:xfrm>
            <a:off x="9744218" y="2812955"/>
            <a:ext cx="38664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B</a:t>
            </a:r>
            <a:endParaRPr/>
          </a:p>
        </p:txBody>
      </p:sp>
      <p:sp>
        <p:nvSpPr>
          <p:cNvPr id="524" name="Google Shape;524;p58"/>
          <p:cNvSpPr txBox="1"/>
          <p:nvPr/>
        </p:nvSpPr>
        <p:spPr>
          <a:xfrm>
            <a:off x="10633188" y="2812955"/>
            <a:ext cx="3754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C</a:t>
            </a:r>
            <a:endParaRPr/>
          </a:p>
        </p:txBody>
      </p:sp>
      <p:grpSp>
        <p:nvGrpSpPr>
          <p:cNvPr id="525" name="Google Shape;525;p58"/>
          <p:cNvGrpSpPr/>
          <p:nvPr/>
        </p:nvGrpSpPr>
        <p:grpSpPr>
          <a:xfrm>
            <a:off x="9214589" y="3597920"/>
            <a:ext cx="2339165" cy="1268151"/>
            <a:chOff x="1779898" y="-3855317"/>
            <a:chExt cx="6848940" cy="3713073"/>
          </a:xfrm>
        </p:grpSpPr>
        <p:pic>
          <p:nvPicPr>
            <p:cNvPr id="526" name="Google Shape;526;p58"/>
            <p:cNvPicPr preferRelativeResize="0"/>
            <p:nvPr/>
          </p:nvPicPr>
          <p:blipFill rotWithShape="1">
            <a:blip r:embed="rId3">
              <a:alphaModFix/>
            </a:blip>
            <a:srcRect l="49503"/>
            <a:stretch/>
          </p:blipFill>
          <p:spPr>
            <a:xfrm>
              <a:off x="5198989" y="-3855317"/>
              <a:ext cx="3429849" cy="3709727"/>
            </a:xfrm>
            <a:prstGeom prst="rect">
              <a:avLst/>
            </a:prstGeom>
            <a:noFill/>
            <a:ln>
              <a:noFill/>
            </a:ln>
          </p:spPr>
        </p:pic>
        <p:pic>
          <p:nvPicPr>
            <p:cNvPr id="527" name="Google Shape;527;p58"/>
            <p:cNvPicPr preferRelativeResize="0"/>
            <p:nvPr/>
          </p:nvPicPr>
          <p:blipFill rotWithShape="1">
            <a:blip r:embed="rId3">
              <a:alphaModFix/>
            </a:blip>
            <a:srcRect r="50383"/>
            <a:stretch/>
          </p:blipFill>
          <p:spPr>
            <a:xfrm>
              <a:off x="1779898" y="-3851971"/>
              <a:ext cx="3370095" cy="3709727"/>
            </a:xfrm>
            <a:prstGeom prst="rect">
              <a:avLst/>
            </a:prstGeom>
            <a:noFill/>
            <a:ln>
              <a:noFill/>
            </a:ln>
          </p:spPr>
        </p:pic>
      </p:grpSp>
      <p:sp>
        <p:nvSpPr>
          <p:cNvPr id="528" name="Google Shape;528;p58"/>
          <p:cNvSpPr txBox="1"/>
          <p:nvPr/>
        </p:nvSpPr>
        <p:spPr>
          <a:xfrm>
            <a:off x="9746414" y="4337125"/>
            <a:ext cx="3754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C</a:t>
            </a:r>
            <a:endParaRPr/>
          </a:p>
        </p:txBody>
      </p:sp>
      <p:sp>
        <p:nvSpPr>
          <p:cNvPr id="529" name="Google Shape;529;p58"/>
          <p:cNvSpPr txBox="1"/>
          <p:nvPr/>
        </p:nvSpPr>
        <p:spPr>
          <a:xfrm>
            <a:off x="10635384" y="4337125"/>
            <a:ext cx="38664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B</a:t>
            </a:r>
            <a:endParaRPr/>
          </a:p>
        </p:txBody>
      </p:sp>
      <p:cxnSp>
        <p:nvCxnSpPr>
          <p:cNvPr id="530" name="Google Shape;530;p58"/>
          <p:cNvCxnSpPr/>
          <p:nvPr/>
        </p:nvCxnSpPr>
        <p:spPr>
          <a:xfrm>
            <a:off x="1779898" y="133350"/>
            <a:ext cx="0" cy="4829736"/>
          </a:xfrm>
          <a:prstGeom prst="straightConnector1">
            <a:avLst/>
          </a:prstGeom>
          <a:noFill/>
          <a:ln w="76200" cap="flat" cmpd="sng">
            <a:solidFill>
              <a:srgbClr val="FF0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43"/>
          <p:cNvPicPr preferRelativeResize="0"/>
          <p:nvPr/>
        </p:nvPicPr>
        <p:blipFill rotWithShape="1">
          <a:blip r:embed="rId3">
            <a:alphaModFix/>
          </a:blip>
          <a:srcRect/>
          <a:stretch/>
        </p:blipFill>
        <p:spPr>
          <a:xfrm>
            <a:off x="258412" y="1492522"/>
            <a:ext cx="3447228" cy="344722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44"/>
          <p:cNvPicPr preferRelativeResize="0"/>
          <p:nvPr/>
        </p:nvPicPr>
        <p:blipFill rotWithShape="1">
          <a:blip r:embed="rId3">
            <a:alphaModFix/>
          </a:blip>
          <a:srcRect/>
          <a:stretch/>
        </p:blipFill>
        <p:spPr>
          <a:xfrm>
            <a:off x="258412" y="1440274"/>
            <a:ext cx="3447228" cy="3447228"/>
          </a:xfrm>
          <a:prstGeom prst="rect">
            <a:avLst/>
          </a:prstGeom>
          <a:noFill/>
          <a:ln>
            <a:noFill/>
          </a:ln>
        </p:spPr>
      </p:pic>
      <p:pic>
        <p:nvPicPr>
          <p:cNvPr id="541" name="Google Shape;541;p44"/>
          <p:cNvPicPr preferRelativeResize="0"/>
          <p:nvPr/>
        </p:nvPicPr>
        <p:blipFill rotWithShape="1">
          <a:blip r:embed="rId4">
            <a:alphaModFix/>
          </a:blip>
          <a:srcRect/>
          <a:stretch/>
        </p:blipFill>
        <p:spPr>
          <a:xfrm>
            <a:off x="8602318" y="1440274"/>
            <a:ext cx="3447228" cy="3447228"/>
          </a:xfrm>
          <a:prstGeom prst="rect">
            <a:avLst/>
          </a:prstGeom>
          <a:noFill/>
          <a:ln>
            <a:noFill/>
          </a:ln>
        </p:spPr>
      </p:pic>
      <p:pic>
        <p:nvPicPr>
          <p:cNvPr id="542" name="Google Shape;542;p44"/>
          <p:cNvPicPr preferRelativeResize="0"/>
          <p:nvPr/>
        </p:nvPicPr>
        <p:blipFill rotWithShape="1">
          <a:blip r:embed="rId5">
            <a:alphaModFix/>
          </a:blip>
          <a:srcRect/>
          <a:stretch/>
        </p:blipFill>
        <p:spPr>
          <a:xfrm>
            <a:off x="3902766" y="836475"/>
            <a:ext cx="4502426" cy="4502426"/>
          </a:xfrm>
          <a:prstGeom prst="rect">
            <a:avLst/>
          </a:prstGeom>
          <a:noFill/>
          <a:ln>
            <a:noFill/>
          </a:ln>
        </p:spPr>
      </p:pic>
      <p:sp>
        <p:nvSpPr>
          <p:cNvPr id="543" name="Google Shape;543;p44"/>
          <p:cNvSpPr txBox="1"/>
          <p:nvPr/>
        </p:nvSpPr>
        <p:spPr>
          <a:xfrm>
            <a:off x="2728865" y="5273828"/>
            <a:ext cx="6850226"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~76% simulation accuracy</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p:nvPr/>
        </p:nvSpPr>
        <p:spPr>
          <a:xfrm>
            <a:off x="2057400" y="2602501"/>
            <a:ext cx="7448550" cy="3374967"/>
          </a:xfrm>
          <a:prstGeom prst="rect">
            <a:avLst/>
          </a:prstGeom>
          <a:solidFill>
            <a:srgbClr val="6DC978"/>
          </a:solidFill>
          <a:ln w="15875" cap="flat" cmpd="sng">
            <a:solidFill>
              <a:srgbClr val="30876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5" name="Google Shape;135;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What is an agent-based model?</a:t>
            </a:r>
            <a:endParaRPr/>
          </a:p>
        </p:txBody>
      </p:sp>
      <p:sp>
        <p:nvSpPr>
          <p:cNvPr id="136" name="Google Shape;136;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a:t>Predator-prey models</a:t>
            </a:r>
            <a:endParaRPr/>
          </a:p>
        </p:txBody>
      </p:sp>
      <p:pic>
        <p:nvPicPr>
          <p:cNvPr id="137" name="Google Shape;137;p5" descr="http://clipart-library.com/data_images/322966.png"/>
          <p:cNvPicPr preferRelativeResize="0"/>
          <p:nvPr/>
        </p:nvPicPr>
        <p:blipFill rotWithShape="1">
          <a:blip r:embed="rId3">
            <a:alphaModFix/>
          </a:blip>
          <a:srcRect/>
          <a:stretch/>
        </p:blipFill>
        <p:spPr>
          <a:xfrm>
            <a:off x="4419669" y="4528109"/>
            <a:ext cx="1547429" cy="1091641"/>
          </a:xfrm>
          <a:prstGeom prst="rect">
            <a:avLst/>
          </a:prstGeom>
          <a:noFill/>
          <a:ln>
            <a:noFill/>
          </a:ln>
        </p:spPr>
      </p:pic>
      <p:pic>
        <p:nvPicPr>
          <p:cNvPr id="138" name="Google Shape;138;p5" descr="http://clipart-library.com/data_images/143886.png"/>
          <p:cNvPicPr preferRelativeResize="0"/>
          <p:nvPr/>
        </p:nvPicPr>
        <p:blipFill rotWithShape="1">
          <a:blip r:embed="rId4">
            <a:alphaModFix/>
          </a:blip>
          <a:srcRect/>
          <a:stretch/>
        </p:blipFill>
        <p:spPr>
          <a:xfrm>
            <a:off x="7281643" y="3791906"/>
            <a:ext cx="1983480" cy="1327129"/>
          </a:xfrm>
          <a:prstGeom prst="rect">
            <a:avLst/>
          </a:prstGeom>
          <a:noFill/>
          <a:ln>
            <a:noFill/>
          </a:ln>
        </p:spPr>
      </p:pic>
      <p:sp>
        <p:nvSpPr>
          <p:cNvPr id="139" name="Google Shape;139;p5"/>
          <p:cNvSpPr txBox="1"/>
          <p:nvPr/>
        </p:nvSpPr>
        <p:spPr>
          <a:xfrm rot="-5400000">
            <a:off x="1827716" y="3936041"/>
            <a:ext cx="1728276"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Calibri"/>
                <a:ea typeface="Calibri"/>
                <a:cs typeface="Calibri"/>
                <a:sym typeface="Calibri"/>
              </a:rPr>
              <a:t>Grass</a:t>
            </a:r>
            <a:endParaRPr sz="1400" b="0" i="0" u="none" strike="noStrike" cap="none">
              <a:solidFill>
                <a:srgbClr val="000000"/>
              </a:solidFill>
              <a:latin typeface="Arial"/>
              <a:ea typeface="Arial"/>
              <a:cs typeface="Arial"/>
              <a:sym typeface="Arial"/>
            </a:endParaRPr>
          </a:p>
        </p:txBody>
      </p:sp>
      <p:pic>
        <p:nvPicPr>
          <p:cNvPr id="140" name="Google Shape;140;p5" descr="http://clipart-library.com/data_images/322966.png"/>
          <p:cNvPicPr preferRelativeResize="0"/>
          <p:nvPr/>
        </p:nvPicPr>
        <p:blipFill rotWithShape="1">
          <a:blip r:embed="rId3">
            <a:alphaModFix/>
          </a:blip>
          <a:srcRect/>
          <a:stretch/>
        </p:blipFill>
        <p:spPr>
          <a:xfrm>
            <a:off x="4426368" y="2983709"/>
            <a:ext cx="1547429" cy="1091641"/>
          </a:xfrm>
          <a:prstGeom prst="rect">
            <a:avLst/>
          </a:prstGeom>
          <a:noFill/>
          <a:ln>
            <a:noFill/>
          </a:ln>
        </p:spPr>
      </p:pic>
      <p:sp>
        <p:nvSpPr>
          <p:cNvPr id="141" name="Google Shape;141;p5"/>
          <p:cNvSpPr/>
          <p:nvPr/>
        </p:nvSpPr>
        <p:spPr>
          <a:xfrm rot="-9796303">
            <a:off x="3110166" y="4724077"/>
            <a:ext cx="1219326" cy="260067"/>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p5"/>
          <p:cNvSpPr/>
          <p:nvPr/>
        </p:nvSpPr>
        <p:spPr>
          <a:xfrm rot="-1003697" flipH="1">
            <a:off x="3110166" y="3505362"/>
            <a:ext cx="1219326" cy="260067"/>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5"/>
          <p:cNvSpPr/>
          <p:nvPr/>
        </p:nvSpPr>
        <p:spPr>
          <a:xfrm rot="-9796303">
            <a:off x="5978073" y="3505364"/>
            <a:ext cx="1219326" cy="260067"/>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p5"/>
          <p:cNvSpPr/>
          <p:nvPr/>
        </p:nvSpPr>
        <p:spPr>
          <a:xfrm rot="-1003697" flipH="1">
            <a:off x="6051342" y="4724077"/>
            <a:ext cx="1219326" cy="260067"/>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a:t>Why construct agent-based models?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Why construct agent-based models?</a:t>
            </a:r>
            <a:endParaRPr/>
          </a:p>
        </p:txBody>
      </p:sp>
      <p:sp>
        <p:nvSpPr>
          <p:cNvPr id="155" name="Google Shape;155;p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200"/>
              <a:buChar char=" "/>
            </a:pPr>
            <a:r>
              <a:rPr lang="en-US" sz="3200"/>
              <a:t>What kinds of questions are agent-based models good for? </a:t>
            </a:r>
            <a:endParaRPr/>
          </a:p>
          <a:p>
            <a:pPr marL="91440" lvl="0" indent="-91440" algn="l" rtl="0">
              <a:lnSpc>
                <a:spcPct val="90000"/>
              </a:lnSpc>
              <a:spcBef>
                <a:spcPts val="1400"/>
              </a:spcBef>
              <a:spcAft>
                <a:spcPts val="0"/>
              </a:spcAft>
              <a:buSzPts val="3200"/>
              <a:buChar char=" "/>
            </a:pPr>
            <a:r>
              <a:rPr lang="en-US" sz="3200"/>
              <a:t>How do they help with those questions?</a:t>
            </a:r>
            <a:endParaRPr/>
          </a:p>
          <a:p>
            <a:pPr marL="0" lvl="0" indent="0" algn="l" rtl="0">
              <a:lnSpc>
                <a:spcPct val="90000"/>
              </a:lnSpc>
              <a:spcBef>
                <a:spcPts val="1400"/>
              </a:spcBef>
              <a:spcAft>
                <a:spcPts val="0"/>
              </a:spcAft>
              <a:buSzPts val="3200"/>
              <a:buNone/>
            </a:pP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What questions are agent-based models good for?</a:t>
            </a:r>
            <a:endParaRPr/>
          </a:p>
        </p:txBody>
      </p:sp>
      <p:sp>
        <p:nvSpPr>
          <p:cNvPr id="161" name="Google Shape;161;p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3600"/>
              <a:buChar char=" "/>
            </a:pPr>
            <a:r>
              <a:rPr lang="en-US" sz="3600"/>
              <a:t>Wilensky and Rand (2015):</a:t>
            </a:r>
            <a:endParaRPr/>
          </a:p>
          <a:p>
            <a:pPr marL="384048" lvl="1" indent="-203200" algn="l" rtl="0">
              <a:lnSpc>
                <a:spcPct val="90000"/>
              </a:lnSpc>
              <a:spcBef>
                <a:spcPts val="400"/>
              </a:spcBef>
              <a:spcAft>
                <a:spcPts val="0"/>
              </a:spcAft>
              <a:buSzPts val="3200"/>
              <a:buChar char="◦"/>
            </a:pPr>
            <a:r>
              <a:rPr lang="en-US" sz="3200"/>
              <a:t>Integrative questions</a:t>
            </a:r>
            <a:endParaRPr/>
          </a:p>
          <a:p>
            <a:pPr marL="384048" lvl="1" indent="-203200" algn="l" rtl="0">
              <a:lnSpc>
                <a:spcPct val="90000"/>
              </a:lnSpc>
              <a:spcBef>
                <a:spcPts val="600"/>
              </a:spcBef>
              <a:spcAft>
                <a:spcPts val="0"/>
              </a:spcAft>
              <a:buSzPts val="3200"/>
              <a:buChar char="◦"/>
            </a:pPr>
            <a:r>
              <a:rPr lang="en-US" sz="3200"/>
              <a:t>Differential questions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Integrative questions</a:t>
            </a:r>
            <a:endParaRPr/>
          </a:p>
        </p:txBody>
      </p:sp>
      <p:sp>
        <p:nvSpPr>
          <p:cNvPr id="167" name="Google Shape;167;p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91440" algn="l" rtl="0">
              <a:lnSpc>
                <a:spcPct val="90000"/>
              </a:lnSpc>
              <a:spcBef>
                <a:spcPts val="0"/>
              </a:spcBef>
              <a:spcAft>
                <a:spcPts val="0"/>
              </a:spcAft>
              <a:buSzPts val="2800"/>
              <a:buChar char=" "/>
            </a:pPr>
            <a:r>
              <a:rPr lang="en-US" sz="2800" dirty="0"/>
              <a:t>How does some psychology extrapolate out at group level?</a:t>
            </a:r>
            <a:endParaRPr dirty="0"/>
          </a:p>
        </p:txBody>
      </p:sp>
      <p:sp>
        <p:nvSpPr>
          <p:cNvPr id="168" name="Google Shape;168;p9"/>
          <p:cNvSpPr/>
          <p:nvPr/>
        </p:nvSpPr>
        <p:spPr>
          <a:xfrm>
            <a:off x="2338647" y="3510225"/>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 name="Google Shape;169;p9"/>
          <p:cNvSpPr/>
          <p:nvPr/>
        </p:nvSpPr>
        <p:spPr>
          <a:xfrm>
            <a:off x="4361825" y="3783851"/>
            <a:ext cx="2189012" cy="530670"/>
          </a:xfrm>
          <a:prstGeom prst="right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p9"/>
          <p:cNvSpPr/>
          <p:nvPr/>
        </p:nvSpPr>
        <p:spPr>
          <a:xfrm>
            <a:off x="7006881" y="2757337"/>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p9"/>
          <p:cNvSpPr/>
          <p:nvPr/>
        </p:nvSpPr>
        <p:spPr>
          <a:xfrm>
            <a:off x="7918970" y="2931463"/>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 name="Google Shape;172;p9"/>
          <p:cNvSpPr/>
          <p:nvPr/>
        </p:nvSpPr>
        <p:spPr>
          <a:xfrm>
            <a:off x="7700069" y="3644550"/>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3" name="Google Shape;173;p9"/>
          <p:cNvSpPr/>
          <p:nvPr/>
        </p:nvSpPr>
        <p:spPr>
          <a:xfrm>
            <a:off x="8540848" y="2432302"/>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9"/>
          <p:cNvSpPr/>
          <p:nvPr/>
        </p:nvSpPr>
        <p:spPr>
          <a:xfrm>
            <a:off x="8913975" y="3220844"/>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9"/>
          <p:cNvSpPr/>
          <p:nvPr/>
        </p:nvSpPr>
        <p:spPr>
          <a:xfrm>
            <a:off x="8315314" y="4199911"/>
            <a:ext cx="1077923" cy="1077923"/>
          </a:xfrm>
          <a:prstGeom prst="smileyFace">
            <a:avLst>
              <a:gd name="adj" fmla="val 4653"/>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9"/>
          <p:cNvSpPr txBox="1"/>
          <p:nvPr/>
        </p:nvSpPr>
        <p:spPr>
          <a:xfrm>
            <a:off x="5070766" y="2666672"/>
            <a:ext cx="771129" cy="1259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n-US" sz="8800" b="1" i="0" u="none" strike="noStrike" cap="none">
                <a:solidFill>
                  <a:srgbClr val="FF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77" name="Google Shape;177;p9"/>
          <p:cNvSpPr txBox="1"/>
          <p:nvPr/>
        </p:nvSpPr>
        <p:spPr>
          <a:xfrm>
            <a:off x="1981517" y="5412128"/>
            <a:ext cx="2262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Racial Bias</a:t>
            </a:r>
            <a:endParaRPr sz="1400" b="0" i="0" u="none" strike="noStrike" cap="none">
              <a:solidFill>
                <a:srgbClr val="000000"/>
              </a:solidFill>
              <a:latin typeface="Arial"/>
              <a:ea typeface="Arial"/>
              <a:cs typeface="Arial"/>
              <a:sym typeface="Arial"/>
            </a:endParaRPr>
          </a:p>
        </p:txBody>
      </p:sp>
      <p:sp>
        <p:nvSpPr>
          <p:cNvPr id="178" name="Google Shape;178;p9"/>
          <p:cNvSpPr txBox="1"/>
          <p:nvPr/>
        </p:nvSpPr>
        <p:spPr>
          <a:xfrm>
            <a:off x="7420319" y="5394459"/>
            <a:ext cx="2262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Racial Inequality</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1"/>
                                          </p:stCondLst>
                                        </p:cTn>
                                        <p:tgtEl>
                                          <p:spTgt spid="17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1"/>
                                          </p:stCondLst>
                                        </p:cTn>
                                        <p:tgtEl>
                                          <p:spTgt spid="1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1273</Words>
  <Application>Microsoft Office PowerPoint</Application>
  <PresentationFormat>Widescreen</PresentationFormat>
  <Paragraphs>275</Paragraphs>
  <Slides>45</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Retrospect</vt:lpstr>
      <vt:lpstr>Theory and Practice of Agent-Based Modeling</vt:lpstr>
      <vt:lpstr>Goals</vt:lpstr>
      <vt:lpstr>What is an agent-based model?</vt:lpstr>
      <vt:lpstr>What is an agent-based model?</vt:lpstr>
      <vt:lpstr>What is an agent-based model?</vt:lpstr>
      <vt:lpstr>Why construct agent-based models?</vt:lpstr>
      <vt:lpstr>Why construct agent-based models?</vt:lpstr>
      <vt:lpstr>What questions are agent-based models good for?</vt:lpstr>
      <vt:lpstr>Integrative questions</vt:lpstr>
      <vt:lpstr>Integrative questions</vt:lpstr>
      <vt:lpstr>Differential questions</vt:lpstr>
      <vt:lpstr>Mate choice example</vt:lpstr>
      <vt:lpstr>Differential questions</vt:lpstr>
      <vt:lpstr>How do agent-based models help?</vt:lpstr>
      <vt:lpstr>How do agent-based models help?</vt:lpstr>
      <vt:lpstr>Human reasoning is fallible</vt:lpstr>
      <vt:lpstr>Human reasoning is fallible</vt:lpstr>
      <vt:lpstr>PowerPoint Presentation</vt:lpstr>
      <vt:lpstr>Models facilitate communication</vt:lpstr>
      <vt:lpstr>PowerPoint Presentation</vt:lpstr>
      <vt:lpstr>What are the parts of an agent-based model?</vt:lpstr>
      <vt:lpstr>What are the parts of an agent-based model?</vt:lpstr>
      <vt:lpstr>Agents</vt:lpstr>
      <vt:lpstr>Agents</vt:lpstr>
      <vt:lpstr>Agents</vt:lpstr>
      <vt:lpstr>Agents</vt:lpstr>
      <vt:lpstr>What are the parts of an agent-based model?</vt:lpstr>
      <vt:lpstr>Life cycles</vt:lpstr>
      <vt:lpstr>Life cycles</vt:lpstr>
      <vt:lpstr>Life cycles</vt:lpstr>
      <vt:lpstr>How does one create agent-based models?</vt:lpstr>
      <vt:lpstr>How does one create agent-based models?</vt:lpstr>
      <vt:lpstr>Model Outline</vt:lpstr>
      <vt:lpstr>Model Outline</vt:lpstr>
      <vt:lpstr>Model Outline</vt:lpstr>
      <vt:lpstr>Model Outline</vt:lpstr>
      <vt:lpstr>Model Outline</vt:lpstr>
      <vt:lpstr>Model Outline</vt:lpstr>
      <vt:lpstr>Model Outline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 and Practice of Agent-Based Modeling</dc:title>
  <dc:creator>Daniel Conroy-Beam</dc:creator>
  <cp:lastModifiedBy>Daniel Conroy-Beam</cp:lastModifiedBy>
  <cp:revision>1</cp:revision>
  <dcterms:created xsi:type="dcterms:W3CDTF">2016-12-13T22:04:13Z</dcterms:created>
  <dcterms:modified xsi:type="dcterms:W3CDTF">2023-08-17T20:06:42Z</dcterms:modified>
</cp:coreProperties>
</file>